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5"/>
  </p:sldMasterIdLst>
  <p:notesMasterIdLst>
    <p:notesMasterId r:id="rId20"/>
  </p:notesMasterIdLst>
  <p:handoutMasterIdLst>
    <p:handoutMasterId r:id="rId21"/>
  </p:handoutMasterIdLst>
  <p:sldIdLst>
    <p:sldId id="381" r:id="rId6"/>
    <p:sldId id="257" r:id="rId7"/>
    <p:sldId id="392" r:id="rId8"/>
    <p:sldId id="393" r:id="rId9"/>
    <p:sldId id="394" r:id="rId10"/>
    <p:sldId id="398" r:id="rId11"/>
    <p:sldId id="397" r:id="rId12"/>
    <p:sldId id="377" r:id="rId13"/>
    <p:sldId id="391" r:id="rId14"/>
    <p:sldId id="403" r:id="rId15"/>
    <p:sldId id="401" r:id="rId16"/>
    <p:sldId id="402" r:id="rId17"/>
    <p:sldId id="404" r:id="rId18"/>
    <p:sldId id="38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C800D76-3C72-4CB3-9FC9-AADDB526D820}">
          <p14:sldIdLst>
            <p14:sldId id="381"/>
            <p14:sldId id="257"/>
            <p14:sldId id="392"/>
            <p14:sldId id="393"/>
            <p14:sldId id="394"/>
            <p14:sldId id="398"/>
            <p14:sldId id="397"/>
            <p14:sldId id="377"/>
            <p14:sldId id="391"/>
            <p14:sldId id="403"/>
            <p14:sldId id="401"/>
            <p14:sldId id="402"/>
            <p14:sldId id="404"/>
            <p14:sldId id="38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579"/>
    <a:srgbClr val="999490"/>
    <a:srgbClr val="962A8B"/>
    <a:srgbClr val="C8AE73"/>
    <a:srgbClr val="FBB800"/>
    <a:srgbClr val="00539B"/>
    <a:srgbClr val="F01D27"/>
    <a:srgbClr val="D8C726"/>
    <a:srgbClr val="77BD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 autoAdjust="0"/>
    <p:restoredTop sz="95510" autoAdjust="0"/>
  </p:normalViewPr>
  <p:slideViewPr>
    <p:cSldViewPr showGuides="1">
      <p:cViewPr varScale="1">
        <p:scale>
          <a:sx n="119" d="100"/>
          <a:sy n="119" d="100"/>
        </p:scale>
        <p:origin x="547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23/11/2021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23/11/2021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Guidelines for use: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this slide when presenting at UQ or at any site in Australia, when appropriate.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Remember to pause briefly after acknowledging Country as a sign of respect.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more familiar with acknowledging Country you may add a statement about the event, meeting or forum’s connection with Country. </a:t>
            </a:r>
            <a:b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example; at a higher education event you might acknowledge that the campus has always been a space for teaching, learning, research and collaboration tens of thousands of years before it was established as a university campus, and continues today.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i="1" u="non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to use longer version:</a:t>
            </a:r>
            <a:endParaRPr lang="en-AU" sz="1200" b="0" i="1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the main</a:t>
            </a:r>
            <a:r>
              <a:rPr lang="en-AU" sz="1200" i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speaker at the event/gathering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i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the first person to present.</a:t>
            </a:r>
            <a:endParaRPr lang="en-AU" sz="1200" i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en-AU" sz="1200" b="0" i="1" u="non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use a shorter version: </a:t>
            </a:r>
            <a:endParaRPr lang="en-AU" sz="1200" b="0" i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not the first person to acknowledge Country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 more informal setting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Thanking a Traditional Owner for welcoming people to Country. </a:t>
            </a:r>
          </a:p>
          <a:p>
            <a:endParaRPr lang="en-AU" sz="1200" i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Longer version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acknowledge the Traditional Owners and their custodianship of the lands on which we meet today. (On behalf of *) I pay our respects to their Ancestors and their descendants, who continue cultural and spiritual connections to Country. We recognise their valuable contributions to Australian and global society.</a:t>
            </a: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If you are hosting an event, meeting or seminar, you might say something like “On behalf of the event organisers or your section….” </a:t>
            </a:r>
          </a:p>
          <a:p>
            <a:endParaRPr lang="en-AU" sz="1200" b="1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Shorter version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(too,) acknowledge the Traditional Owners and their custodianship of the lands on which we meet today and pay my respect to their Ancestors and their descendants.</a:t>
            </a:r>
          </a:p>
          <a:p>
            <a:endParaRPr lang="en-AU" sz="1200" u="sng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last updated June 2019 – content owner is PVC(IE)/ATSISU (contact Nell Angus).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F05BAA-92F6-4DEA-A832-E4B15A2F525C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50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64299D2-DE60-4B62-A10B-3758992067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4340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298" y="255395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8" name="Right Triangle 3">
            <a:extLst>
              <a:ext uri="{FF2B5EF4-FFF2-40B4-BE49-F238E27FC236}">
                <a16:creationId xmlns:a16="http://schemas.microsoft.com/office/drawing/2014/main" id="{E49831C3-1265-4B26-84DA-16A7EC28AF57}"/>
              </a:ext>
            </a:extLst>
          </p:cNvPr>
          <p:cNvSpPr/>
          <p:nvPr userDrawn="1"/>
        </p:nvSpPr>
        <p:spPr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570549AC-72A0-49C7-B98A-4959B5690850}"/>
              </a:ext>
            </a:extLst>
          </p:cNvPr>
          <p:cNvSpPr/>
          <p:nvPr userDrawn="1"/>
        </p:nvSpPr>
        <p:spPr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3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CA0DF3B-39B6-C543-B0A4-5D498A9A99C6}"/>
              </a:ext>
            </a:extLst>
          </p:cNvPr>
          <p:cNvSpPr/>
          <p:nvPr userDrawn="1"/>
        </p:nvSpPr>
        <p:spPr>
          <a:xfrm rot="10800000" flipH="1">
            <a:off x="0" y="0"/>
            <a:ext cx="12192000" cy="1521792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FF82D3-6289-409B-A057-3D813BA14F7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5325" y="1700213"/>
            <a:ext cx="3384342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3F6BB689-6536-431A-8821-1D05F11A490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0660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DE3EE136-4551-4345-9B3F-12045A92B8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1259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  <p:sp>
        <p:nvSpPr>
          <p:cNvPr id="22" name="Title 7">
            <a:extLst>
              <a:ext uri="{FF2B5EF4-FFF2-40B4-BE49-F238E27FC236}">
                <a16:creationId xmlns:a16="http://schemas.microsoft.com/office/drawing/2014/main" id="{CDD99135-B22B-7B4B-ACF1-8F332260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10364188" y="6535715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695327" y="6535715"/>
            <a:ext cx="100445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</p:spTree>
    <p:extLst>
      <p:ext uri="{BB962C8B-B14F-4D97-AF65-F5344CB8AC3E}">
        <p14:creationId xmlns:p14="http://schemas.microsoft.com/office/powerpoint/2010/main" val="77075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ED9BE05-DABC-48CC-9999-1581840BE656}"/>
              </a:ext>
            </a:extLst>
          </p:cNvPr>
          <p:cNvSpPr/>
          <p:nvPr userDrawn="1"/>
        </p:nvSpPr>
        <p:spPr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CE2D37-876C-4C8F-A6C5-0AB063A0B4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88B10E-2ED8-4B6E-92E8-70B077E3A3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800" y="1082188"/>
            <a:ext cx="5209113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ECBBC4F-ECF3-4E50-963A-BDB169C514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2454" y="923051"/>
            <a:ext cx="6101952" cy="5934795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254 w 4075984"/>
              <a:gd name="connsiteY0" fmla="*/ 250455 h 5597085"/>
              <a:gd name="connsiteX1" fmla="*/ 4075471 w 4075984"/>
              <a:gd name="connsiteY1" fmla="*/ 0 h 5597085"/>
              <a:gd name="connsiteX2" fmla="*/ 4074982 w 4075984"/>
              <a:gd name="connsiteY2" fmla="*/ 5595143 h 5597085"/>
              <a:gd name="connsiteX3" fmla="*/ 1723096 w 4075984"/>
              <a:gd name="connsiteY3" fmla="*/ 5597085 h 5597085"/>
              <a:gd name="connsiteX4" fmla="*/ 6680 w 4075984"/>
              <a:gd name="connsiteY4" fmla="*/ 3148650 h 5597085"/>
              <a:gd name="connsiteX5" fmla="*/ 254 w 4075984"/>
              <a:gd name="connsiteY5" fmla="*/ 250455 h 5597085"/>
              <a:gd name="connsiteX0" fmla="*/ 254 w 4080827"/>
              <a:gd name="connsiteY0" fmla="*/ 29 h 5346659"/>
              <a:gd name="connsiteX1" fmla="*/ 4080560 w 4080827"/>
              <a:gd name="connsiteY1" fmla="*/ 50390 h 5346659"/>
              <a:gd name="connsiteX2" fmla="*/ 4074982 w 4080827"/>
              <a:gd name="connsiteY2" fmla="*/ 5344717 h 5346659"/>
              <a:gd name="connsiteX3" fmla="*/ 1723096 w 4080827"/>
              <a:gd name="connsiteY3" fmla="*/ 5346659 h 5346659"/>
              <a:gd name="connsiteX4" fmla="*/ 6680 w 4080827"/>
              <a:gd name="connsiteY4" fmla="*/ 2898224 h 5346659"/>
              <a:gd name="connsiteX5" fmla="*/ 254 w 4080827"/>
              <a:gd name="connsiteY5" fmla="*/ 29 h 5346659"/>
              <a:gd name="connsiteX0" fmla="*/ 254 w 4080827"/>
              <a:gd name="connsiteY0" fmla="*/ 0 h 5346630"/>
              <a:gd name="connsiteX1" fmla="*/ 4080560 w 4080827"/>
              <a:gd name="connsiteY1" fmla="*/ 16177 h 5346630"/>
              <a:gd name="connsiteX2" fmla="*/ 4074982 w 4080827"/>
              <a:gd name="connsiteY2" fmla="*/ 5344688 h 5346630"/>
              <a:gd name="connsiteX3" fmla="*/ 1723096 w 4080827"/>
              <a:gd name="connsiteY3" fmla="*/ 5346630 h 5346630"/>
              <a:gd name="connsiteX4" fmla="*/ 6680 w 4080827"/>
              <a:gd name="connsiteY4" fmla="*/ 2898195 h 5346630"/>
              <a:gd name="connsiteX5" fmla="*/ 254 w 4080827"/>
              <a:gd name="connsiteY5" fmla="*/ 0 h 5346630"/>
              <a:gd name="connsiteX0" fmla="*/ 254 w 4080827"/>
              <a:gd name="connsiteY0" fmla="*/ 0 h 5332957"/>
              <a:gd name="connsiteX1" fmla="*/ 4080560 w 4080827"/>
              <a:gd name="connsiteY1" fmla="*/ 2504 h 5332957"/>
              <a:gd name="connsiteX2" fmla="*/ 4074982 w 4080827"/>
              <a:gd name="connsiteY2" fmla="*/ 5331015 h 5332957"/>
              <a:gd name="connsiteX3" fmla="*/ 1723096 w 4080827"/>
              <a:gd name="connsiteY3" fmla="*/ 5332957 h 5332957"/>
              <a:gd name="connsiteX4" fmla="*/ 6680 w 4080827"/>
              <a:gd name="connsiteY4" fmla="*/ 2884522 h 5332957"/>
              <a:gd name="connsiteX5" fmla="*/ 254 w 4080827"/>
              <a:gd name="connsiteY5" fmla="*/ 0 h 5332957"/>
              <a:gd name="connsiteX0" fmla="*/ 254 w 4080827"/>
              <a:gd name="connsiteY0" fmla="*/ 8891 h 5330453"/>
              <a:gd name="connsiteX1" fmla="*/ 4080560 w 4080827"/>
              <a:gd name="connsiteY1" fmla="*/ 0 h 5330453"/>
              <a:gd name="connsiteX2" fmla="*/ 4074982 w 4080827"/>
              <a:gd name="connsiteY2" fmla="*/ 5328511 h 5330453"/>
              <a:gd name="connsiteX3" fmla="*/ 1723096 w 4080827"/>
              <a:gd name="connsiteY3" fmla="*/ 5330453 h 5330453"/>
              <a:gd name="connsiteX4" fmla="*/ 6680 w 4080827"/>
              <a:gd name="connsiteY4" fmla="*/ 2882018 h 5330453"/>
              <a:gd name="connsiteX5" fmla="*/ 254 w 4080827"/>
              <a:gd name="connsiteY5" fmla="*/ 8891 h 5330453"/>
              <a:gd name="connsiteX0" fmla="*/ 254 w 4080827"/>
              <a:gd name="connsiteY0" fmla="*/ 0 h 5321562"/>
              <a:gd name="connsiteX1" fmla="*/ 4080560 w 4080827"/>
              <a:gd name="connsiteY1" fmla="*/ 8201 h 5321562"/>
              <a:gd name="connsiteX2" fmla="*/ 4074982 w 4080827"/>
              <a:gd name="connsiteY2" fmla="*/ 5319620 h 5321562"/>
              <a:gd name="connsiteX3" fmla="*/ 1723096 w 4080827"/>
              <a:gd name="connsiteY3" fmla="*/ 5321562 h 5321562"/>
              <a:gd name="connsiteX4" fmla="*/ 6680 w 4080827"/>
              <a:gd name="connsiteY4" fmla="*/ 2873127 h 5321562"/>
              <a:gd name="connsiteX5" fmla="*/ 254 w 4080827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2504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4982"/>
              <a:gd name="connsiteY0" fmla="*/ 0 h 5321562"/>
              <a:gd name="connsiteX1" fmla="*/ 4050875 w 4074982"/>
              <a:gd name="connsiteY1" fmla="*/ 207606 h 5321562"/>
              <a:gd name="connsiteX2" fmla="*/ 4074982 w 4074982"/>
              <a:gd name="connsiteY2" fmla="*/ 5319620 h 5321562"/>
              <a:gd name="connsiteX3" fmla="*/ 1723096 w 4074982"/>
              <a:gd name="connsiteY3" fmla="*/ 5321562 h 5321562"/>
              <a:gd name="connsiteX4" fmla="*/ 6680 w 4074982"/>
              <a:gd name="connsiteY4" fmla="*/ 2873127 h 5321562"/>
              <a:gd name="connsiteX5" fmla="*/ 254 w 4074982"/>
              <a:gd name="connsiteY5" fmla="*/ 0 h 5321562"/>
              <a:gd name="connsiteX0" fmla="*/ 254 w 4074982"/>
              <a:gd name="connsiteY0" fmla="*/ 3193 h 5324755"/>
              <a:gd name="connsiteX1" fmla="*/ 4072078 w 4074982"/>
              <a:gd name="connsiteY1" fmla="*/ 0 h 5324755"/>
              <a:gd name="connsiteX2" fmla="*/ 4074982 w 4074982"/>
              <a:gd name="connsiteY2" fmla="*/ 5322813 h 5324755"/>
              <a:gd name="connsiteX3" fmla="*/ 1723096 w 4074982"/>
              <a:gd name="connsiteY3" fmla="*/ 5324755 h 5324755"/>
              <a:gd name="connsiteX4" fmla="*/ 6680 w 4074982"/>
              <a:gd name="connsiteY4" fmla="*/ 2876320 h 5324755"/>
              <a:gd name="connsiteX5" fmla="*/ 254 w 4074982"/>
              <a:gd name="connsiteY5" fmla="*/ 3193 h 5324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4982" h="5324755">
                <a:moveTo>
                  <a:pt x="254" y="3193"/>
                </a:moveTo>
                <a:lnTo>
                  <a:pt x="4072078" y="0"/>
                </a:lnTo>
                <a:cubicBezTo>
                  <a:pt x="4074035" y="1865237"/>
                  <a:pt x="4073025" y="3457576"/>
                  <a:pt x="4074982" y="5322813"/>
                </a:cubicBezTo>
                <a:lnTo>
                  <a:pt x="1723096" y="5324755"/>
                </a:lnTo>
                <a:cubicBezTo>
                  <a:pt x="693982" y="5014623"/>
                  <a:pt x="-3932" y="3729991"/>
                  <a:pt x="6680" y="2876320"/>
                </a:cubicBezTo>
                <a:cubicBezTo>
                  <a:pt x="8672" y="1673057"/>
                  <a:pt x="-1738" y="1206456"/>
                  <a:pt x="254" y="3193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55" y="208800"/>
            <a:ext cx="1389862" cy="45726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6464" y="226800"/>
            <a:ext cx="1730673" cy="463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118" y="232587"/>
            <a:ext cx="1219372" cy="457265"/>
          </a:xfrm>
          <a:prstGeom prst="rect">
            <a:avLst/>
          </a:prstGeom>
        </p:spPr>
      </p:pic>
      <p:sp>
        <p:nvSpPr>
          <p:cNvPr id="25" name="TextBox 24"/>
          <p:cNvSpPr txBox="1"/>
          <p:nvPr userDrawn="1"/>
        </p:nvSpPr>
        <p:spPr>
          <a:xfrm>
            <a:off x="536258" y="6168748"/>
            <a:ext cx="4305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536258" y="6507302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39872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BD1DEA-6C0B-48CD-8886-623BD6330C76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800" y="1082188"/>
            <a:ext cx="10744005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  <p:sp>
        <p:nvSpPr>
          <p:cNvPr id="20" name="Right Triangle 3">
            <a:extLst>
              <a:ext uri="{FF2B5EF4-FFF2-40B4-BE49-F238E27FC236}">
                <a16:creationId xmlns:a16="http://schemas.microsoft.com/office/drawing/2014/main" id="{98BF4DE5-D126-4077-BBC8-5F3A09BC0E5C}"/>
              </a:ext>
            </a:extLst>
          </p:cNvPr>
          <p:cNvSpPr/>
          <p:nvPr userDrawn="1"/>
        </p:nvSpPr>
        <p:spPr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9" name="Graphic 1">
            <a:extLst>
              <a:ext uri="{FF2B5EF4-FFF2-40B4-BE49-F238E27FC236}">
                <a16:creationId xmlns:a16="http://schemas.microsoft.com/office/drawing/2014/main" id="{6B4A31B5-8366-4D72-B33B-C4528CEC8D4B}"/>
              </a:ext>
            </a:extLst>
          </p:cNvPr>
          <p:cNvSpPr/>
          <p:nvPr userDrawn="1"/>
        </p:nvSpPr>
        <p:spPr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55" y="208800"/>
            <a:ext cx="1389862" cy="45726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6464" y="226800"/>
            <a:ext cx="1730673" cy="463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2969301" y="6204335"/>
            <a:ext cx="65151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</a:rPr>
              <a:t>The Queensland Alliance for Agriculture and Food Innovation (QAAFI) is a research institute of The University of Queensland (UQ), supported by the Queensland Government.</a:t>
            </a:r>
            <a:endParaRPr lang="en-AU" sz="800" dirty="0">
              <a:solidFill>
                <a:schemeClr val="bg1"/>
              </a:solidFill>
            </a:endParaRPr>
          </a:p>
        </p:txBody>
      </p:sp>
      <p:sp>
        <p:nvSpPr>
          <p:cNvPr id="32" name="Rectangle 31"/>
          <p:cNvSpPr/>
          <p:nvPr userDrawn="1"/>
        </p:nvSpPr>
        <p:spPr>
          <a:xfrm>
            <a:off x="2964111" y="6551046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>
                <a:solidFill>
                  <a:schemeClr val="bg1"/>
                </a:solidFill>
              </a:rPr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208033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knowledg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60745"/>
            <a:ext cx="10738247" cy="61207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A50E81-A697-4D2A-9C73-3BBE321DFC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2155"/>
          <a:stretch/>
        </p:blipFill>
        <p:spPr>
          <a:xfrm>
            <a:off x="697760" y="227797"/>
            <a:ext cx="1768993" cy="4632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77" y="207966"/>
            <a:ext cx="1380194" cy="4499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948" y="227797"/>
            <a:ext cx="1215665" cy="45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3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02278" y="-2778"/>
            <a:ext cx="6093632" cy="6860624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454 w 4070093"/>
              <a:gd name="connsiteY0" fmla="*/ 562667 h 6155419"/>
              <a:gd name="connsiteX1" fmla="*/ 4062101 w 4070093"/>
              <a:gd name="connsiteY1" fmla="*/ 0 h 6155419"/>
              <a:gd name="connsiteX2" fmla="*/ 4070093 w 4070093"/>
              <a:gd name="connsiteY2" fmla="*/ 6153477 h 6155419"/>
              <a:gd name="connsiteX3" fmla="*/ 1718207 w 4070093"/>
              <a:gd name="connsiteY3" fmla="*/ 6155419 h 6155419"/>
              <a:gd name="connsiteX4" fmla="*/ 1791 w 4070093"/>
              <a:gd name="connsiteY4" fmla="*/ 3706984 h 6155419"/>
              <a:gd name="connsiteX5" fmla="*/ 454 w 4070093"/>
              <a:gd name="connsiteY5" fmla="*/ 562667 h 6155419"/>
              <a:gd name="connsiteX0" fmla="*/ 7264 w 4068422"/>
              <a:gd name="connsiteY0" fmla="*/ 15728 h 6155419"/>
              <a:gd name="connsiteX1" fmla="*/ 4060430 w 4068422"/>
              <a:gd name="connsiteY1" fmla="*/ 0 h 6155419"/>
              <a:gd name="connsiteX2" fmla="*/ 4068422 w 4068422"/>
              <a:gd name="connsiteY2" fmla="*/ 6153477 h 6155419"/>
              <a:gd name="connsiteX3" fmla="*/ 1716536 w 4068422"/>
              <a:gd name="connsiteY3" fmla="*/ 6155419 h 6155419"/>
              <a:gd name="connsiteX4" fmla="*/ 120 w 4068422"/>
              <a:gd name="connsiteY4" fmla="*/ 3706984 h 6155419"/>
              <a:gd name="connsiteX5" fmla="*/ 7264 w 4068422"/>
              <a:gd name="connsiteY5" fmla="*/ 15728 h 6155419"/>
              <a:gd name="connsiteX0" fmla="*/ 7264 w 4069425"/>
              <a:gd name="connsiteY0" fmla="*/ 15728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7264 w 4069425"/>
              <a:gd name="connsiteY5" fmla="*/ 15728 h 6155419"/>
              <a:gd name="connsiteX0" fmla="*/ 3023 w 4069425"/>
              <a:gd name="connsiteY0" fmla="*/ 4334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3023 w 4069425"/>
              <a:gd name="connsiteY5" fmla="*/ 4334 h 615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9425" h="6155419">
                <a:moveTo>
                  <a:pt x="3023" y="4334"/>
                </a:moveTo>
                <a:lnTo>
                  <a:pt x="4068912" y="0"/>
                </a:lnTo>
                <a:cubicBezTo>
                  <a:pt x="4070869" y="1865237"/>
                  <a:pt x="4066465" y="4288240"/>
                  <a:pt x="4068422" y="6153477"/>
                </a:cubicBezTo>
                <a:lnTo>
                  <a:pt x="1716536" y="6155419"/>
                </a:lnTo>
                <a:cubicBezTo>
                  <a:pt x="687422" y="5845287"/>
                  <a:pt x="-10492" y="4560655"/>
                  <a:pt x="120" y="3706984"/>
                </a:cubicBezTo>
                <a:cubicBezTo>
                  <a:pt x="2112" y="2503721"/>
                  <a:pt x="1031" y="1207597"/>
                  <a:pt x="3023" y="4334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4E8D8-7819-4122-838F-7CED981EC3B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 algn="l"/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06BD81E-48A0-488B-B875-7D993A64CC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1700213"/>
            <a:ext cx="5208587" cy="4598075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7296C6-F9EC-4B3A-9119-76D6C6709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208586" cy="4680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205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5BEF6F-6263-4F8D-8EB5-8791451073CD}"/>
              </a:ext>
            </a:extLst>
          </p:cNvPr>
          <p:cNvSpPr/>
          <p:nvPr userDrawn="1"/>
        </p:nvSpPr>
        <p:spPr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E3223-6328-4488-8A5F-952E87A12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12" t="80198" b="-1"/>
          <a:stretch/>
        </p:blipFill>
        <p:spPr>
          <a:xfrm>
            <a:off x="9852228" y="5499893"/>
            <a:ext cx="2339772" cy="1358107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6074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298" y="257129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140420-5D32-4B9D-AAC5-EA821D5940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59270" r="70475" b="-1"/>
          <a:stretch/>
        </p:blipFill>
        <p:spPr>
          <a:xfrm>
            <a:off x="1" y="4064704"/>
            <a:ext cx="2699772" cy="2793299"/>
          </a:xfrm>
          <a:prstGeom prst="rect">
            <a:avLst/>
          </a:prstGeom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55" y="208800"/>
            <a:ext cx="1389862" cy="4572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6464" y="226800"/>
            <a:ext cx="1730673" cy="46315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04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43405"/>
            <a:ext cx="107286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06" y="2553954"/>
            <a:ext cx="10737592" cy="267524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>
          <a:xfrm>
            <a:off x="2" y="0"/>
            <a:ext cx="12191999" cy="9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DADB43-ED09-48C5-A41D-5E4BDF72C85E}"/>
              </a:ext>
            </a:extLst>
          </p:cNvPr>
          <p:cNvSpPr txBox="1"/>
          <p:nvPr userDrawn="1"/>
        </p:nvSpPr>
        <p:spPr>
          <a:xfrm>
            <a:off x="1" y="-1586050"/>
            <a:ext cx="7632171" cy="13849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choose your own image </a:t>
            </a:r>
            <a:br>
              <a:rPr lang="en-AU" sz="1400" dirty="0">
                <a:solidFill>
                  <a:schemeClr val="bg1"/>
                </a:solidFill>
              </a:rPr>
            </a:br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‘Picture’ is already selected</a:t>
            </a:r>
          </a:p>
          <a:p>
            <a:r>
              <a:rPr lang="en-US" sz="1400" dirty="0">
                <a:solidFill>
                  <a:schemeClr val="bg1"/>
                </a:solidFill>
              </a:rPr>
              <a:t>Go to the ‘File’ button and select another image</a:t>
            </a:r>
          </a:p>
          <a:p>
            <a:r>
              <a:rPr lang="en-US" sz="1400" dirty="0">
                <a:solidFill>
                  <a:schemeClr val="bg1"/>
                </a:solidFill>
              </a:rPr>
              <a:t>Change text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as necessary to suit the image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5A5C0481-15B5-4619-B80D-C8C9ABD7F904}"/>
              </a:ext>
            </a:extLst>
          </p:cNvPr>
          <p:cNvSpPr/>
          <p:nvPr userDrawn="1"/>
        </p:nvSpPr>
        <p:spPr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Graphic 1">
            <a:extLst>
              <a:ext uri="{FF2B5EF4-FFF2-40B4-BE49-F238E27FC236}">
                <a16:creationId xmlns:a16="http://schemas.microsoft.com/office/drawing/2014/main" id="{84EF10FC-E046-43D3-9897-04BE4FF5A176}"/>
              </a:ext>
            </a:extLst>
          </p:cNvPr>
          <p:cNvSpPr/>
          <p:nvPr userDrawn="1"/>
        </p:nvSpPr>
        <p:spPr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A50E81-A697-4D2A-9C73-3BBE321DFC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2155"/>
          <a:stretch/>
        </p:blipFill>
        <p:spPr>
          <a:xfrm>
            <a:off x="697760" y="227797"/>
            <a:ext cx="1768993" cy="463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77" y="207966"/>
            <a:ext cx="1380194" cy="4499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948" y="227797"/>
            <a:ext cx="1215665" cy="45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20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title">
    <p:bg>
      <p:bgPr>
        <a:blipFill dpi="0" rotWithShape="1">
          <a:blip r:embed="rId2">
            <a:lum/>
          </a:blip>
          <a:srcRect/>
          <a:stretch>
            <a:fillRect l="-87000" r="-8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43405"/>
            <a:ext cx="107286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06" y="2553954"/>
            <a:ext cx="10737592" cy="267524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>
          <a:xfrm>
            <a:off x="2" y="0"/>
            <a:ext cx="12191999" cy="9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DADB43-ED09-48C5-A41D-5E4BDF72C85E}"/>
              </a:ext>
            </a:extLst>
          </p:cNvPr>
          <p:cNvSpPr txBox="1"/>
          <p:nvPr userDrawn="1"/>
        </p:nvSpPr>
        <p:spPr>
          <a:xfrm>
            <a:off x="1" y="-1586050"/>
            <a:ext cx="7632171" cy="13849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choose your own image </a:t>
            </a:r>
            <a:br>
              <a:rPr lang="en-AU" sz="1400" dirty="0">
                <a:solidFill>
                  <a:schemeClr val="bg1"/>
                </a:solidFill>
              </a:rPr>
            </a:br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‘Picture’ is already selected</a:t>
            </a:r>
          </a:p>
          <a:p>
            <a:r>
              <a:rPr lang="en-US" sz="1400" dirty="0">
                <a:solidFill>
                  <a:schemeClr val="bg1"/>
                </a:solidFill>
              </a:rPr>
              <a:t>Go to the ‘File’ button and select another image</a:t>
            </a:r>
          </a:p>
          <a:p>
            <a:r>
              <a:rPr lang="en-US" sz="1400" dirty="0">
                <a:solidFill>
                  <a:schemeClr val="bg1"/>
                </a:solidFill>
              </a:rPr>
              <a:t>Change text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as necessary to suit the image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5A5C0481-15B5-4619-B80D-C8C9ABD7F904}"/>
              </a:ext>
            </a:extLst>
          </p:cNvPr>
          <p:cNvSpPr/>
          <p:nvPr userDrawn="1"/>
        </p:nvSpPr>
        <p:spPr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Graphic 1">
            <a:extLst>
              <a:ext uri="{FF2B5EF4-FFF2-40B4-BE49-F238E27FC236}">
                <a16:creationId xmlns:a16="http://schemas.microsoft.com/office/drawing/2014/main" id="{84EF10FC-E046-43D3-9897-04BE4FF5A176}"/>
              </a:ext>
            </a:extLst>
          </p:cNvPr>
          <p:cNvSpPr/>
          <p:nvPr userDrawn="1"/>
        </p:nvSpPr>
        <p:spPr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A50E81-A697-4D2A-9C73-3BBE321DFC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2155"/>
          <a:stretch/>
        </p:blipFill>
        <p:spPr>
          <a:xfrm>
            <a:off x="697760" y="227797"/>
            <a:ext cx="1768993" cy="463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77" y="207966"/>
            <a:ext cx="1380194" cy="4499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948" y="227797"/>
            <a:ext cx="1215665" cy="45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50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1A2C22-D4CF-4FE0-AF06-038EB2ACB6D9}"/>
              </a:ext>
            </a:extLst>
          </p:cNvPr>
          <p:cNvSpPr/>
          <p:nvPr userDrawn="1"/>
        </p:nvSpPr>
        <p:spPr>
          <a:xfrm rot="10800000">
            <a:off x="1" y="-27384"/>
            <a:ext cx="12192000" cy="6885383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DBA991DB-C059-4DB2-8D91-33D3F3951887}"/>
              </a:ext>
            </a:extLst>
          </p:cNvPr>
          <p:cNvSpPr/>
          <p:nvPr userDrawn="1"/>
        </p:nvSpPr>
        <p:spPr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F070BDDD-4427-48C1-9206-C4CC3FAE8AD1}"/>
              </a:ext>
            </a:extLst>
          </p:cNvPr>
          <p:cNvSpPr/>
          <p:nvPr userDrawn="1"/>
        </p:nvSpPr>
        <p:spPr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1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mple logo bar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5BEF6F-6263-4F8D-8EB5-8791451073CD}"/>
              </a:ext>
            </a:extLst>
          </p:cNvPr>
          <p:cNvSpPr/>
          <p:nvPr userDrawn="1"/>
        </p:nvSpPr>
        <p:spPr>
          <a:xfrm>
            <a:off x="0" y="0"/>
            <a:ext cx="12192000" cy="620688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6074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298" y="257129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95327" y="6535715"/>
            <a:ext cx="100445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871" y="156281"/>
            <a:ext cx="850257" cy="31895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506" y="120404"/>
            <a:ext cx="975500" cy="3209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5325" y="150164"/>
            <a:ext cx="1214703" cy="32507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10364188" y="6535715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5411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0801350" cy="4608512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Bef>
                <a:spcPts val="1200"/>
              </a:spcBef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A0DF3B-39B6-C543-B0A4-5D498A9A99C6}"/>
              </a:ext>
            </a:extLst>
          </p:cNvPr>
          <p:cNvSpPr/>
          <p:nvPr userDrawn="1"/>
        </p:nvSpPr>
        <p:spPr>
          <a:xfrm rot="10800000" flipH="1">
            <a:off x="0" y="0"/>
            <a:ext cx="12192000" cy="1521792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CDD99135-B22B-7B4B-ACF1-8F332260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10364188" y="6535715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695327" y="6535715"/>
            <a:ext cx="100445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CA0DF3B-39B6-C543-B0A4-5D498A9A99C6}"/>
              </a:ext>
            </a:extLst>
          </p:cNvPr>
          <p:cNvSpPr/>
          <p:nvPr userDrawn="1"/>
        </p:nvSpPr>
        <p:spPr>
          <a:xfrm rot="10800000" flipH="1">
            <a:off x="0" y="0"/>
            <a:ext cx="12192000" cy="1521792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325" y="1700213"/>
            <a:ext cx="5218859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sz="2400" dirty="0"/>
            </a:lvl5pPr>
            <a:lvl6pPr>
              <a:defRPr lang="en-AU" sz="2000" dirty="0"/>
            </a:lvl6pPr>
            <a:lvl7pPr>
              <a:defRPr lang="en-AU" dirty="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8619" y="1700213"/>
            <a:ext cx="5220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 lang="en-AU" dirty="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  <p:sp>
        <p:nvSpPr>
          <p:cNvPr id="20" name="Title 7">
            <a:extLst>
              <a:ext uri="{FF2B5EF4-FFF2-40B4-BE49-F238E27FC236}">
                <a16:creationId xmlns:a16="http://schemas.microsoft.com/office/drawing/2014/main" id="{CDD99135-B22B-7B4B-ACF1-8F332260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0364188" y="6535715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95327" y="6535715"/>
            <a:ext cx="100445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CA0DF3B-39B6-C543-B0A4-5D498A9A99C6}"/>
              </a:ext>
            </a:extLst>
          </p:cNvPr>
          <p:cNvSpPr/>
          <p:nvPr userDrawn="1"/>
        </p:nvSpPr>
        <p:spPr>
          <a:xfrm rot="10800000" flipH="1">
            <a:off x="0" y="0"/>
            <a:ext cx="12192000" cy="1521792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325" y="1700212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95325" y="4149320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710" y="208800"/>
            <a:ext cx="1389862" cy="45726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298" y="232587"/>
            <a:ext cx="1730673" cy="463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524" y="232587"/>
            <a:ext cx="1219372" cy="457265"/>
          </a:xfrm>
          <a:prstGeom prst="rect">
            <a:avLst/>
          </a:prstGeom>
        </p:spPr>
      </p:pic>
      <p:sp>
        <p:nvSpPr>
          <p:cNvPr id="25" name="Title 7">
            <a:extLst>
              <a:ext uri="{FF2B5EF4-FFF2-40B4-BE49-F238E27FC236}">
                <a16:creationId xmlns:a16="http://schemas.microsoft.com/office/drawing/2014/main" id="{CDD99135-B22B-7B4B-ACF1-8F332260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10364188" y="6535715"/>
            <a:ext cx="122413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800" dirty="0"/>
              <a:t>CRICOS code 00025B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695327" y="6535715"/>
            <a:ext cx="100445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 Queensland Alliance for Agriculture and Food Innovation (QAAFI) is a research institute of The University of Queensland (UQ), supported by the Queensland Government.</a:t>
            </a:r>
            <a:endParaRPr lang="en-AU" sz="800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6" y="1052736"/>
            <a:ext cx="10801350" cy="46905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D2AE-3583-4708-BD46-43C743300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1700213"/>
            <a:ext cx="10801349" cy="46085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5" r:id="rId2"/>
    <p:sldLayoutId id="2147483788" r:id="rId3"/>
    <p:sldLayoutId id="2147483791" r:id="rId4"/>
    <p:sldLayoutId id="2147483787" r:id="rId5"/>
    <p:sldLayoutId id="2147483792" r:id="rId6"/>
    <p:sldLayoutId id="2147483650" r:id="rId7"/>
    <p:sldLayoutId id="2147483652" r:id="rId8"/>
    <p:sldLayoutId id="2147483728" r:id="rId9"/>
    <p:sldLayoutId id="2147483784" r:id="rId10"/>
    <p:sldLayoutId id="2147483790" r:id="rId11"/>
    <p:sldLayoutId id="2147483789" r:id="rId12"/>
    <p:sldLayoutId id="2147483793" r:id="rId13"/>
    <p:sldLayoutId id="2147483794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None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79388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79388" algn="l" defTabSz="914400" rtl="0" eaLnBrk="1" latinLnBrk="0" hangingPunct="1">
        <a:lnSpc>
          <a:spcPct val="110000"/>
        </a:lnSpc>
        <a:spcBef>
          <a:spcPts val="200"/>
        </a:spcBef>
        <a:spcAft>
          <a:spcPts val="200"/>
        </a:spcAft>
        <a:buClr>
          <a:schemeClr val="accent1"/>
        </a:buClr>
        <a:buFont typeface="Arial" panose="020B0604020202020204" pitchFamily="34" charset="0"/>
        <a:buChar char="­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79388" algn="l" defTabSz="914400" rtl="0" eaLnBrk="1" latinLnBrk="0" hangingPunct="1">
        <a:lnSpc>
          <a:spcPct val="110000"/>
        </a:lnSpc>
        <a:spcBef>
          <a:spcPts val="100"/>
        </a:spcBef>
        <a:spcAft>
          <a:spcPts val="100"/>
        </a:spcAft>
        <a:buFont typeface="Wingdings" panose="05000000000000000000" pitchFamily="2" charset="2"/>
        <a:buChar char="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lang="en-US" sz="2400" kern="1200" baseline="0" dirty="0">
          <a:solidFill>
            <a:schemeClr val="accent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2000" b="1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663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0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microsoft.com/office/2007/relationships/hdphoto" Target="../media/hdphoto2.wdp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00122-021-03822-1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007/s00122-021-03782-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31F4018-894C-BC46-8F61-CB96425C4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to optimize agricultural breeding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FD111C1-DFB2-3848-9260-C29FD14459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Progress recording – A bite of Sugarcane Genomic prediction</a:t>
            </a:r>
          </a:p>
          <a:p>
            <a:r>
              <a:rPr lang="en-US" altLang="zh-CN" dirty="0"/>
              <a:t>July – Nov </a:t>
            </a:r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88118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 anchor="ctr">
            <a:normAutofit/>
          </a:bodyPr>
          <a:lstStyle/>
          <a:p>
            <a:r>
              <a:rPr lang="en-US" dirty="0"/>
              <a:t>MLP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19CFF65-9919-4611-9EC5-AEEE883B4C29}"/>
              </a:ext>
            </a:extLst>
          </p:cNvPr>
          <p:cNvGrpSpPr/>
          <p:nvPr/>
        </p:nvGrpSpPr>
        <p:grpSpPr>
          <a:xfrm>
            <a:off x="224196" y="1484784"/>
            <a:ext cx="9544287" cy="5013299"/>
            <a:chOff x="224196" y="1484784"/>
            <a:chExt cx="9544287" cy="5013299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3E4118F6-A47E-4A29-8BBA-15925F014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95600" y="1484784"/>
              <a:ext cx="7272883" cy="5013299"/>
            </a:xfrm>
            <a:prstGeom prst="rect">
              <a:avLst/>
            </a:prstGeom>
            <a:noFill/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7109B7-1E97-4AC2-AFF3-C871D88A9B17}"/>
                </a:ext>
              </a:extLst>
            </p:cNvPr>
            <p:cNvSpPr txBox="1"/>
            <p:nvPr/>
          </p:nvSpPr>
          <p:spPr>
            <a:xfrm>
              <a:off x="224196" y="1623468"/>
              <a:ext cx="2376259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  <a:highlight>
                    <a:srgbClr val="D7D1CC"/>
                  </a:highlight>
                </a:rPr>
                <a:t>Performance of Units</a:t>
              </a:r>
              <a:endParaRPr lang="zh-CN" altLang="en-US" sz="1200" dirty="0">
                <a:solidFill>
                  <a:schemeClr val="accent2"/>
                </a:solidFill>
                <a:highlight>
                  <a:srgbClr val="D7D1CC"/>
                </a:highlight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C93AD8D-5AE6-47F9-B9D3-0F5836BCD498}"/>
              </a:ext>
            </a:extLst>
          </p:cNvPr>
          <p:cNvGrpSpPr/>
          <p:nvPr/>
        </p:nvGrpSpPr>
        <p:grpSpPr>
          <a:xfrm>
            <a:off x="224195" y="1497928"/>
            <a:ext cx="9627102" cy="5013299"/>
            <a:chOff x="141380" y="1497820"/>
            <a:chExt cx="9627102" cy="5013299"/>
          </a:xfrm>
        </p:grpSpPr>
        <p:pic>
          <p:nvPicPr>
            <p:cNvPr id="3" name="Picture 2" descr="A screen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FBF887AF-7389-4F96-B3D9-E65BB157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5600" y="1497820"/>
              <a:ext cx="7272882" cy="5013299"/>
            </a:xfrm>
            <a:prstGeom prst="rect">
              <a:avLst/>
            </a:prstGeom>
            <a:noFill/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CC49DD-B31F-42E2-AB04-AF68691D8E7A}"/>
                </a:ext>
              </a:extLst>
            </p:cNvPr>
            <p:cNvSpPr txBox="1"/>
            <p:nvPr/>
          </p:nvSpPr>
          <p:spPr>
            <a:xfrm>
              <a:off x="141380" y="1637301"/>
              <a:ext cx="2376259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  <a:highlight>
                    <a:srgbClr val="D7D1CC"/>
                  </a:highlight>
                </a:rPr>
                <a:t>Performance of Layers</a:t>
              </a:r>
              <a:r>
                <a:rPr lang="zh-CN" altLang="en-US" sz="1200" dirty="0">
                  <a:solidFill>
                    <a:schemeClr val="accent2"/>
                  </a:solidFill>
                  <a:highlight>
                    <a:srgbClr val="D7D1CC"/>
                  </a:highlight>
                </a:rPr>
                <a:t>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539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C0756C-9B7F-475B-B7CB-9449066ECD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47528" y="1436452"/>
            <a:ext cx="8712968" cy="4959943"/>
          </a:xfrm>
          <a:prstGeom prst="rect">
            <a:avLst/>
          </a:prstGeom>
          <a:noFill/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 anchor="ctr">
            <a:normAutofit/>
          </a:bodyPr>
          <a:lstStyle/>
          <a:p>
            <a:r>
              <a:rPr lang="en-US" dirty="0"/>
              <a:t>CNN Performance</a:t>
            </a:r>
          </a:p>
        </p:txBody>
      </p:sp>
    </p:spTree>
    <p:extLst>
      <p:ext uri="{BB962C8B-B14F-4D97-AF65-F5344CB8AC3E}">
        <p14:creationId xmlns:p14="http://schemas.microsoft.com/office/powerpoint/2010/main" val="56517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26" y="764704"/>
            <a:ext cx="9361114" cy="612032"/>
          </a:xfrm>
        </p:spPr>
        <p:txBody>
          <a:bodyPr anchor="ctr">
            <a:normAutofit/>
          </a:bodyPr>
          <a:lstStyle/>
          <a:p>
            <a:r>
              <a:rPr lang="en-US" dirty="0"/>
              <a:t>Random Forest Performance</a:t>
            </a:r>
          </a:p>
        </p:txBody>
      </p:sp>
      <p:pic>
        <p:nvPicPr>
          <p:cNvPr id="4" name="Picture 3" descr="Diagram, box and whisker chart&#10;&#10;Description automatically generated">
            <a:extLst>
              <a:ext uri="{FF2B5EF4-FFF2-40B4-BE49-F238E27FC236}">
                <a16:creationId xmlns:a16="http://schemas.microsoft.com/office/drawing/2014/main" id="{6DB17BB5-32A9-4B5B-9CC5-4207BB610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4" y="1556792"/>
            <a:ext cx="7126503" cy="49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85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840" y="908720"/>
            <a:ext cx="10738247" cy="684073"/>
          </a:xfrm>
        </p:spPr>
        <p:txBody>
          <a:bodyPr/>
          <a:lstStyle/>
          <a:p>
            <a:r>
              <a:rPr lang="en-AU" dirty="0"/>
              <a:t>Conclusion</a:t>
            </a:r>
            <a:r>
              <a:rPr lang="en-US" altLang="zh-CN" dirty="0"/>
              <a:t>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07368" y="1916832"/>
            <a:ext cx="11377263" cy="4464496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zh-CN" dirty="0"/>
              <a:t>CNN has superiorities in TCH prediction.</a:t>
            </a:r>
          </a:p>
          <a:p>
            <a:pPr marL="514350" indent="-514350">
              <a:buAutoNum type="arabicPeriod"/>
            </a:pPr>
            <a:endParaRPr lang="en-US" altLang="zh-CN" dirty="0"/>
          </a:p>
          <a:p>
            <a:pPr marL="514350" indent="-514350">
              <a:buAutoNum type="arabicPeriod"/>
            </a:pPr>
            <a:r>
              <a:rPr lang="en-US" dirty="0"/>
              <a:t>Increase of features (RF) didn’t brings major effects in TCH prediction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Increase of MLP layers plays negative effects in TCH prediction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Above hyper-parameter shows minor effects in other trait prediction</a:t>
            </a:r>
          </a:p>
        </p:txBody>
      </p:sp>
    </p:spTree>
    <p:extLst>
      <p:ext uri="{BB962C8B-B14F-4D97-AF65-F5344CB8AC3E}">
        <p14:creationId xmlns:p14="http://schemas.microsoft.com/office/powerpoint/2010/main" val="55656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B10ADDA2-2405-5E45-BE95-5D508EBD74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4800" y="1876346"/>
            <a:ext cx="4033048" cy="832577"/>
          </a:xfrm>
        </p:spPr>
        <p:txBody>
          <a:bodyPr>
            <a:normAutofit/>
          </a:bodyPr>
          <a:lstStyle/>
          <a:p>
            <a:r>
              <a:rPr lang="en-AU" dirty="0"/>
              <a:t>Chensong Chen | 1</a:t>
            </a:r>
            <a:r>
              <a:rPr lang="en-AU" baseline="30000" dirty="0"/>
              <a:t>st</a:t>
            </a:r>
            <a:r>
              <a:rPr lang="en-AU" dirty="0"/>
              <a:t> year PhD </a:t>
            </a:r>
            <a:r>
              <a:rPr lang="en-US" altLang="zh-CN" dirty="0"/>
              <a:t>student</a:t>
            </a:r>
            <a:endParaRPr lang="en-AU" dirty="0"/>
          </a:p>
          <a:p>
            <a:r>
              <a:rPr lang="en-AU" dirty="0"/>
              <a:t>Queensland Alliance for Agriculture and Food Innovation</a:t>
            </a:r>
          </a:p>
          <a:p>
            <a:r>
              <a:rPr lang="en-US" altLang="zh-CN" dirty="0"/>
              <a:t>uqcche32</a:t>
            </a:r>
            <a:r>
              <a:rPr lang="en-AU" dirty="0"/>
              <a:t>@uq.edu.au </a:t>
            </a:r>
          </a:p>
          <a:p>
            <a:r>
              <a:rPr lang="en-AU" dirty="0"/>
              <a:t>07 0000 000</a:t>
            </a:r>
          </a:p>
          <a:p>
            <a:endParaRPr lang="en-US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03172CA1-0705-044C-98D3-C2BA1D5B7B1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solidFill>
            <a:srgbClr val="512579"/>
          </a:solidFill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F7F0D6-23C1-4AA7-BBC7-F9BBC7DDD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408" y="3943576"/>
            <a:ext cx="292269" cy="21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8695652-20AD-42C5-BC13-ED4C9778B2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3577" y="3439502"/>
            <a:ext cx="190800" cy="190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6B0787-6904-44E5-BC3D-8C90F6E036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8142" y="3702467"/>
            <a:ext cx="190800" cy="190800"/>
          </a:xfrm>
          <a:prstGeom prst="rect">
            <a:avLst/>
          </a:prstGeom>
        </p:spPr>
      </p:pic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758AADB-42F9-44FF-A436-0031B6B2680A}"/>
              </a:ext>
            </a:extLst>
          </p:cNvPr>
          <p:cNvSpPr txBox="1">
            <a:spLocks/>
          </p:cNvSpPr>
          <p:nvPr/>
        </p:nvSpPr>
        <p:spPr bwMode="white">
          <a:xfrm>
            <a:off x="1097237" y="3381421"/>
            <a:ext cx="3418763" cy="202889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ts val="1500"/>
              </a:lnSpc>
              <a:spcBef>
                <a:spcPts val="3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9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80000" indent="-179388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79388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Font typeface="Arial" panose="020B0604020202020204" pitchFamily="34" charset="0"/>
              <a:buChar char="­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79388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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240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2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4800" dirty="0">
                <a:solidFill>
                  <a:schemeClr val="tx1"/>
                </a:solidFill>
              </a:rPr>
              <a:t>@QAAFI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9EB3BAB6-8B24-4F70-BDDC-75B91A4FB1D5}"/>
              </a:ext>
            </a:extLst>
          </p:cNvPr>
          <p:cNvSpPr txBox="1">
            <a:spLocks/>
          </p:cNvSpPr>
          <p:nvPr/>
        </p:nvSpPr>
        <p:spPr bwMode="white">
          <a:xfrm>
            <a:off x="1097238" y="3653503"/>
            <a:ext cx="3418763" cy="2028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3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lang="en-US" sz="9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80000" indent="-179388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79388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Font typeface="Arial" panose="020B0604020202020204" pitchFamily="34" charset="0"/>
              <a:buChar char="­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79388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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240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2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AU" sz="1200" dirty="0">
                <a:solidFill>
                  <a:schemeClr val="tx1"/>
                </a:solidFill>
              </a:rPr>
              <a:t>facebook.com/</a:t>
            </a:r>
            <a:r>
              <a:rPr lang="en-AU" sz="1200" dirty="0" err="1">
                <a:solidFill>
                  <a:schemeClr val="tx1"/>
                </a:solidFill>
              </a:rPr>
              <a:t>QAAFIatUQ</a:t>
            </a:r>
            <a:endParaRPr lang="en-AU" sz="1200" dirty="0">
              <a:solidFill>
                <a:schemeClr val="tx1"/>
              </a:solidFill>
            </a:endParaRP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8A2EB93-6CF0-469A-B44D-3B50AF0CEE6D}"/>
              </a:ext>
            </a:extLst>
          </p:cNvPr>
          <p:cNvSpPr txBox="1">
            <a:spLocks/>
          </p:cNvSpPr>
          <p:nvPr/>
        </p:nvSpPr>
        <p:spPr bwMode="white">
          <a:xfrm>
            <a:off x="1097237" y="3943576"/>
            <a:ext cx="3418763" cy="2028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1500"/>
              </a:lnSpc>
              <a:spcBef>
                <a:spcPts val="3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9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80000" indent="-179388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79388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Font typeface="Arial" panose="020B0604020202020204" pitchFamily="34" charset="0"/>
              <a:buChar char="­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79388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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240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2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1200" dirty="0">
                <a:solidFill>
                  <a:schemeClr val="tx1"/>
                </a:solidFill>
              </a:rPr>
              <a:t>linkedin.com/company/QAAFI</a:t>
            </a:r>
          </a:p>
        </p:txBody>
      </p:sp>
      <p:sp>
        <p:nvSpPr>
          <p:cNvPr id="30" name="Title 29">
            <a:extLst>
              <a:ext uri="{FF2B5EF4-FFF2-40B4-BE49-F238E27FC236}">
                <a16:creationId xmlns:a16="http://schemas.microsoft.com/office/drawing/2014/main" id="{A4484C27-E7D6-F548-ADA8-005A384B2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162" y="999628"/>
            <a:ext cx="5209113" cy="72008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062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1DB6E-300B-E34F-9D9B-A358132172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17DE0E-AFB1-41FD-BC35-27DB61CA125F}" type="slidenum">
              <a:rPr kumimoji="0" lang="en-AU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B96B0C-F338-A649-9C62-40BFA48F7E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1844824"/>
            <a:ext cx="5208587" cy="4453464"/>
          </a:xfrm>
        </p:spPr>
        <p:txBody>
          <a:bodyPr/>
          <a:lstStyle/>
          <a:p>
            <a:pPr marL="343512" lvl="1" indent="-342900">
              <a:buAutoNum type="arabicPeriod"/>
            </a:pPr>
            <a:r>
              <a:rPr lang="en-AU" dirty="0"/>
              <a:t>Overview</a:t>
            </a:r>
          </a:p>
          <a:p>
            <a:pPr marL="343512" lvl="1" indent="-342900">
              <a:buAutoNum type="arabicPeriod"/>
            </a:pPr>
            <a:endParaRPr lang="en-AU" dirty="0"/>
          </a:p>
          <a:p>
            <a:pPr marL="343512" lvl="1" indent="-342900">
              <a:buAutoNum type="arabicPeriod"/>
            </a:pPr>
            <a:r>
              <a:rPr lang="en-AU" dirty="0"/>
              <a:t>Models &amp; Environment &amp; Dataset</a:t>
            </a:r>
          </a:p>
          <a:p>
            <a:pPr marL="612" lvl="1" indent="0">
              <a:buNone/>
            </a:pPr>
            <a:endParaRPr lang="en-AU" dirty="0"/>
          </a:p>
          <a:p>
            <a:pPr marL="612" lvl="1" indent="0">
              <a:buNone/>
            </a:pPr>
            <a:r>
              <a:rPr lang="en-AU" dirty="0"/>
              <a:t>2.  Results</a:t>
            </a:r>
          </a:p>
          <a:p>
            <a:pPr marL="612" lvl="1" indent="0">
              <a:buNone/>
            </a:pPr>
            <a:endParaRPr lang="en-AU" dirty="0"/>
          </a:p>
          <a:p>
            <a:pPr marL="612" lvl="1" indent="0">
              <a:buNone/>
            </a:pPr>
            <a:r>
              <a:rPr lang="en-AU" dirty="0"/>
              <a:t>3.  Conclusion &amp; Discuss 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227FEEF-895B-204C-9420-9FE0102D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406952" cy="468000"/>
          </a:xfrm>
        </p:spPr>
        <p:txBody>
          <a:bodyPr>
            <a:normAutofit/>
          </a:bodyPr>
          <a:lstStyle/>
          <a:p>
            <a:r>
              <a:rPr lang="en-AU" sz="3000" dirty="0"/>
              <a:t>INDEX</a:t>
            </a:r>
            <a:endParaRPr lang="en-US" sz="3000" b="1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C67F306-45F7-DE4C-B108-C814C864AF6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952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SR Group Cane Molasses and Sugar Cane Distillates in powder format |  2021-07-29 | Snack Food &amp;amp; Wholesale Bakery">
            <a:extLst>
              <a:ext uri="{FF2B5EF4-FFF2-40B4-BE49-F238E27FC236}">
                <a16:creationId xmlns:a16="http://schemas.microsoft.com/office/drawing/2014/main" id="{64F4873E-A57D-4ECE-87F6-1061B2AE7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490" y="1772816"/>
            <a:ext cx="6017726" cy="4049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C3DFA6F-2328-0344-ADD6-5AAD0B6D63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7368" y="1772816"/>
            <a:ext cx="12385450" cy="4608512"/>
          </a:xfrm>
        </p:spPr>
        <p:txBody>
          <a:bodyPr>
            <a:normAutofit/>
          </a:bodyPr>
          <a:lstStyle/>
          <a:p>
            <a:r>
              <a:rPr lang="en-US" altLang="zh-CN" dirty="0"/>
              <a:t>Genetic Prediction in Sugarcane Genome:</a:t>
            </a:r>
          </a:p>
          <a:p>
            <a:r>
              <a:rPr lang="en-US" altLang="zh-CN" dirty="0"/>
              <a:t>Selected Traits:</a:t>
            </a:r>
          </a:p>
          <a:p>
            <a:r>
              <a:rPr lang="en-US" altLang="zh-CN" dirty="0"/>
              <a:t>	Tons of sugarcane per hectare (TCH)</a:t>
            </a:r>
            <a:r>
              <a:rPr lang="zh-CN" altLang="en-US" dirty="0">
                <a:solidFill>
                  <a:srgbClr val="FF0000"/>
                </a:solidFill>
              </a:rPr>
              <a:t> ☆</a:t>
            </a:r>
            <a:endParaRPr lang="en-US" altLang="zh-CN" dirty="0"/>
          </a:p>
          <a:p>
            <a:r>
              <a:rPr lang="en-US" altLang="zh-CN" dirty="0"/>
              <a:t>	Commercial cane sugar (CCS)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Fibre</a:t>
            </a:r>
            <a:r>
              <a:rPr lang="en-US" altLang="zh-CN" dirty="0"/>
              <a:t> content – </a:t>
            </a:r>
            <a:r>
              <a:rPr lang="en-US" altLang="zh-CN" dirty="0" err="1"/>
              <a:t>Fibre</a:t>
            </a:r>
            <a:endParaRPr lang="en-US" altLang="zh-CN" dirty="0"/>
          </a:p>
          <a:p>
            <a:r>
              <a:rPr lang="en-US" altLang="zh-CN" dirty="0"/>
              <a:t>Slowly genetic progress because of the complex genome</a:t>
            </a:r>
          </a:p>
          <a:p>
            <a:r>
              <a:rPr lang="en-US" altLang="zh-CN" dirty="0"/>
              <a:t>	</a:t>
            </a:r>
          </a:p>
          <a:p>
            <a:r>
              <a:rPr lang="en-US" altLang="zh-CN" dirty="0"/>
              <a:t>	highly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 heterozygous </a:t>
            </a:r>
            <a:r>
              <a:rPr lang="en-US" altLang="zh-CN" dirty="0"/>
              <a:t>and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 </a:t>
            </a:r>
            <a:r>
              <a:rPr lang="en-US" altLang="zh-CN" dirty="0"/>
              <a:t>highly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polyploid;</a:t>
            </a:r>
          </a:p>
          <a:p>
            <a:endParaRPr lang="en-US" altLang="zh-CN" dirty="0">
              <a:solidFill>
                <a:srgbClr val="FF0000"/>
              </a:solidFill>
              <a:latin typeface="Georgia" panose="02040502050405020303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	</a:t>
            </a:r>
            <a:r>
              <a:rPr lang="en-US" altLang="zh-CN" dirty="0">
                <a:solidFill>
                  <a:schemeClr val="accent3"/>
                </a:solidFill>
                <a:latin typeface="Georgia" panose="02040502050405020303" pitchFamily="18" charset="0"/>
              </a:rPr>
              <a:t>Also associated by </a:t>
            </a:r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-- </a:t>
            </a:r>
          </a:p>
          <a:p>
            <a:endParaRPr lang="en-US" altLang="zh-CN" dirty="0">
              <a:solidFill>
                <a:srgbClr val="FF0000"/>
              </a:solidFill>
              <a:latin typeface="Georgia" panose="02040502050405020303" pitchFamily="18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	Non-additive genetic effects.</a:t>
            </a:r>
          </a:p>
          <a:p>
            <a:endParaRPr lang="en-US" altLang="zh-CN" dirty="0">
              <a:solidFill>
                <a:srgbClr val="FF0000"/>
              </a:solidFill>
              <a:latin typeface="Georgia" panose="02040502050405020303" pitchFamily="18" charset="0"/>
            </a:endParaRPr>
          </a:p>
          <a:p>
            <a:endParaRPr lang="en-US" altLang="zh-CN" dirty="0">
              <a:solidFill>
                <a:srgbClr val="FF0000"/>
              </a:solidFill>
              <a:latin typeface="Georgia" panose="02040502050405020303" pitchFamily="18" charset="0"/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Sugarcane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AC1719-7483-4508-9262-66011680B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024" y="1772816"/>
            <a:ext cx="5688632" cy="4049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A8142F-6234-45DC-821D-F1085092AF09}"/>
              </a:ext>
            </a:extLst>
          </p:cNvPr>
          <p:cNvSpPr txBox="1"/>
          <p:nvPr/>
        </p:nvSpPr>
        <p:spPr>
          <a:xfrm>
            <a:off x="4007768" y="6285730"/>
            <a:ext cx="92877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/>
              <a:t>Pic resource: https://umr-agap.cirad.fr/en/research/scientific-teams/structure-and-evolution-of-genomes/context-and-challenges</a:t>
            </a:r>
          </a:p>
        </p:txBody>
      </p:sp>
    </p:spTree>
    <p:extLst>
      <p:ext uri="{BB962C8B-B14F-4D97-AF65-F5344CB8AC3E}">
        <p14:creationId xmlns:p14="http://schemas.microsoft.com/office/powerpoint/2010/main" val="268539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C3DFA6F-2328-0344-ADD6-5AAD0B6D63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	   Gradient descent 	       			      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Classifier ensemble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	</a:t>
            </a:r>
            <a:r>
              <a:rPr lang="en-US" altLang="zh-CN" dirty="0">
                <a:highlight>
                  <a:srgbClr val="FFFF00"/>
                </a:highlight>
              </a:rPr>
              <a:t>Upgrading neural units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Machine Learning</a:t>
            </a:r>
            <a:endParaRPr lang="en-US" dirty="0"/>
          </a:p>
        </p:txBody>
      </p:sp>
      <p:pic>
        <p:nvPicPr>
          <p:cNvPr id="2052" name="Picture 4" descr="Gradient Descent and Stochastic Gradient Descent - mlxtend">
            <a:extLst>
              <a:ext uri="{FF2B5EF4-FFF2-40B4-BE49-F238E27FC236}">
                <a16:creationId xmlns:a16="http://schemas.microsoft.com/office/drawing/2014/main" id="{D95FE1A1-17C9-4708-B1BC-9386734BB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914577"/>
            <a:ext cx="5298757" cy="287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B9D84D-F5F1-4D70-B3E5-209F91EA4587}"/>
              </a:ext>
            </a:extLst>
          </p:cNvPr>
          <p:cNvSpPr txBox="1"/>
          <p:nvPr/>
        </p:nvSpPr>
        <p:spPr>
          <a:xfrm>
            <a:off x="5807968" y="6157252"/>
            <a:ext cx="623894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https://hudsonthames.org/bagging-in-financial-machine-learning-sequential-bootstrapping-python/</a:t>
            </a:r>
            <a:endParaRPr lang="zh-CN" alt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192B7C-02F7-4EED-B74D-1BEC1845B5A4}"/>
              </a:ext>
            </a:extLst>
          </p:cNvPr>
          <p:cNvSpPr txBox="1"/>
          <p:nvPr/>
        </p:nvSpPr>
        <p:spPr>
          <a:xfrm>
            <a:off x="407368" y="6186822"/>
            <a:ext cx="526957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/>
              <a:t>http://rasbt.github.io/mlxtend/user_guide/general_concepts/gradient-optimization/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9AA997-4EDD-4BD6-A07B-9087EF8BD770}"/>
              </a:ext>
            </a:extLst>
          </p:cNvPr>
          <p:cNvSpPr txBox="1"/>
          <p:nvPr/>
        </p:nvSpPr>
        <p:spPr>
          <a:xfrm>
            <a:off x="7354395" y="2348880"/>
            <a:ext cx="2944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ighlight>
                  <a:srgbClr val="FFFF00"/>
                </a:highlight>
              </a:rPr>
              <a:t>Bootstrap aggregating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2056" name="Picture 8" descr="Bagging in Financial Machine Learning: Sequential Bootstrapping. Python  example">
            <a:extLst>
              <a:ext uri="{FF2B5EF4-FFF2-40B4-BE49-F238E27FC236}">
                <a16:creationId xmlns:a16="http://schemas.microsoft.com/office/drawing/2014/main" id="{1A099F68-EE29-42AA-96E1-2206E8F54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083" y="2898553"/>
            <a:ext cx="5367951" cy="3227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48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DB5539-5CAC-48D7-A4F6-B72190F2A973}"/>
              </a:ext>
            </a:extLst>
          </p:cNvPr>
          <p:cNvSpPr txBox="1"/>
          <p:nvPr/>
        </p:nvSpPr>
        <p:spPr>
          <a:xfrm>
            <a:off x="2805105" y="1610376"/>
            <a:ext cx="1968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Neural Network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D8AD80-DAB2-49FD-9CE9-5348C0F5DDC6}"/>
              </a:ext>
            </a:extLst>
          </p:cNvPr>
          <p:cNvSpPr txBox="1"/>
          <p:nvPr/>
        </p:nvSpPr>
        <p:spPr>
          <a:xfrm>
            <a:off x="8256240" y="1767322"/>
            <a:ext cx="1968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Random Forest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F0AF73-20EE-4992-88B6-9396BE1A3667}"/>
              </a:ext>
            </a:extLst>
          </p:cNvPr>
          <p:cNvSpPr txBox="1"/>
          <p:nvPr/>
        </p:nvSpPr>
        <p:spPr>
          <a:xfrm>
            <a:off x="2565177" y="3324731"/>
            <a:ext cx="24482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202124"/>
                </a:solidFill>
                <a:effectLst/>
                <a:latin typeface="Google Sans"/>
              </a:rPr>
              <a:t>Convolutional neural network (CNN)</a:t>
            </a:r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724AA4-263D-4FCC-A991-B39FE70346E8}"/>
              </a:ext>
            </a:extLst>
          </p:cNvPr>
          <p:cNvSpPr txBox="1"/>
          <p:nvPr/>
        </p:nvSpPr>
        <p:spPr>
          <a:xfrm>
            <a:off x="2529173" y="2213348"/>
            <a:ext cx="25202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Multilayer Perceptron (MLP) </a:t>
            </a:r>
            <a:endParaRPr lang="zh-CN" alt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28AA15-96FD-4ACB-8356-35B07231FDD6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3789313" y="1979708"/>
            <a:ext cx="0" cy="233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04FA89-443D-43E8-9318-E7A5EB2A036C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>
            <a:off x="3789313" y="2859679"/>
            <a:ext cx="0" cy="465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Multi Layer Perceptron (MNIST) Pytorch | by Aung Kyaw Myint | Medium">
            <a:extLst>
              <a:ext uri="{FF2B5EF4-FFF2-40B4-BE49-F238E27FC236}">
                <a16:creationId xmlns:a16="http://schemas.microsoft.com/office/drawing/2014/main" id="{EDE582DE-0CC0-4B42-893D-59EF8D8C7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1" y="1835654"/>
            <a:ext cx="2448272" cy="1525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5374F7F-559C-4963-A1C0-CD6B57C76914}"/>
              </a:ext>
            </a:extLst>
          </p:cNvPr>
          <p:cNvSpPr txBox="1"/>
          <p:nvPr/>
        </p:nvSpPr>
        <p:spPr>
          <a:xfrm>
            <a:off x="131441" y="1628822"/>
            <a:ext cx="237625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Fully connected layer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pic>
        <p:nvPicPr>
          <p:cNvPr id="3076" name="Picture 4" descr="A Comprehensive Guide to Convolutional Neural Networks — the ELI5 way | by  Sumit Saha | Towards Data Science">
            <a:extLst>
              <a:ext uri="{FF2B5EF4-FFF2-40B4-BE49-F238E27FC236}">
                <a16:creationId xmlns:a16="http://schemas.microsoft.com/office/drawing/2014/main" id="{36F79A83-AE88-4EEA-8748-2EF46A31C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917826"/>
            <a:ext cx="4583832" cy="245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andom Forests Understanding">
            <a:extLst>
              <a:ext uri="{FF2B5EF4-FFF2-40B4-BE49-F238E27FC236}">
                <a16:creationId xmlns:a16="http://schemas.microsoft.com/office/drawing/2014/main" id="{EDFD57A9-87FF-464A-8CD6-746582F38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032" y="2420888"/>
            <a:ext cx="5184747" cy="351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57BCFD8-90A5-4D63-B5B2-C43D4F328C27}"/>
              </a:ext>
            </a:extLst>
          </p:cNvPr>
          <p:cNvSpPr txBox="1"/>
          <p:nvPr/>
        </p:nvSpPr>
        <p:spPr>
          <a:xfrm>
            <a:off x="7447424" y="3222414"/>
            <a:ext cx="18243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accent2"/>
                </a:solidFill>
              </a:rPr>
              <a:t>partial features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BB3FF29-16F7-4B85-A871-DCD9AFF2FD15}"/>
              </a:ext>
            </a:extLst>
          </p:cNvPr>
          <p:cNvSpPr txBox="1"/>
          <p:nvPr/>
        </p:nvSpPr>
        <p:spPr>
          <a:xfrm>
            <a:off x="1919536" y="6093296"/>
            <a:ext cx="237625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Convolutional layer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EFDD14-E5BC-4D14-88A9-8FFB526EC3C6}"/>
              </a:ext>
            </a:extLst>
          </p:cNvPr>
          <p:cNvSpPr txBox="1"/>
          <p:nvPr/>
        </p:nvSpPr>
        <p:spPr>
          <a:xfrm>
            <a:off x="131441" y="3413195"/>
            <a:ext cx="29797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Weight &amp; Bias &amp; Act Function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150AFF5-61AE-44E2-8294-AC816E5A02E2}"/>
              </a:ext>
            </a:extLst>
          </p:cNvPr>
          <p:cNvCxnSpPr>
            <a:cxnSpLocks/>
          </p:cNvCxnSpPr>
          <p:nvPr/>
        </p:nvCxnSpPr>
        <p:spPr>
          <a:xfrm flipH="1">
            <a:off x="1055440" y="3222414"/>
            <a:ext cx="72008" cy="276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3FA922B-2604-4AD3-8B47-E9E60BC62F02}"/>
              </a:ext>
            </a:extLst>
          </p:cNvPr>
          <p:cNvSpPr/>
          <p:nvPr/>
        </p:nvSpPr>
        <p:spPr>
          <a:xfrm>
            <a:off x="4696048" y="3998322"/>
            <a:ext cx="729749" cy="234559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E9EA053B-80CC-4E06-8CC6-B55E58246C71}"/>
              </a:ext>
            </a:extLst>
          </p:cNvPr>
          <p:cNvCxnSpPr>
            <a:cxnSpLocks/>
            <a:stCxn id="3074" idx="2"/>
            <a:endCxn id="3076" idx="3"/>
          </p:cNvCxnSpPr>
          <p:nvPr/>
        </p:nvCxnSpPr>
        <p:spPr>
          <a:xfrm rot="16200000" flipH="1">
            <a:off x="2533843" y="2182647"/>
            <a:ext cx="1783147" cy="4139679"/>
          </a:xfrm>
          <a:prstGeom prst="bentConnector4">
            <a:avLst>
              <a:gd name="adj1" fmla="val 15616"/>
              <a:gd name="adj2" fmla="val 1055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16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Environment &amp; Dataset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C39E34-8DDA-4DCF-90AF-60CAEE3B3E00}"/>
              </a:ext>
            </a:extLst>
          </p:cNvPr>
          <p:cNvSpPr txBox="1"/>
          <p:nvPr/>
        </p:nvSpPr>
        <p:spPr>
          <a:xfrm>
            <a:off x="483706" y="1772816"/>
            <a:ext cx="3524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Environment (On Wiener HPC)</a:t>
            </a:r>
            <a:endParaRPr lang="zh-CN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632A14-624D-44F4-AF29-BBC92D64D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06" y="2250196"/>
            <a:ext cx="5334462" cy="15698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296C4B-BCAE-4B81-A995-57DD3267416A}"/>
              </a:ext>
            </a:extLst>
          </p:cNvPr>
          <p:cNvSpPr txBox="1"/>
          <p:nvPr/>
        </p:nvSpPr>
        <p:spPr>
          <a:xfrm>
            <a:off x="6888088" y="1772816"/>
            <a:ext cx="47525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Python Packages:</a:t>
            </a:r>
          </a:p>
          <a:p>
            <a:endParaRPr lang="en-US" altLang="zh-CN" dirty="0"/>
          </a:p>
          <a:p>
            <a:r>
              <a:rPr lang="en-US" altLang="zh-CN" dirty="0"/>
              <a:t>Neural Network: </a:t>
            </a:r>
            <a:r>
              <a:rPr lang="en-US" altLang="zh-CN" dirty="0" err="1"/>
              <a:t>Keras</a:t>
            </a:r>
            <a:r>
              <a:rPr lang="en-US" altLang="zh-CN" dirty="0"/>
              <a:t>/TensorFlow</a:t>
            </a:r>
          </a:p>
          <a:p>
            <a:endParaRPr lang="en-US" altLang="zh-CN" dirty="0"/>
          </a:p>
          <a:p>
            <a:r>
              <a:rPr lang="en-US" altLang="zh-CN" dirty="0"/>
              <a:t>Random Forest: scikit-learn</a:t>
            </a:r>
            <a:endParaRPr lang="en-US" altLang="zh-CN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D5FC30-F4F0-4AF3-A8B8-224D4A03DCA1}"/>
              </a:ext>
            </a:extLst>
          </p:cNvPr>
          <p:cNvSpPr txBox="1"/>
          <p:nvPr/>
        </p:nvSpPr>
        <p:spPr>
          <a:xfrm>
            <a:off x="551384" y="3928100"/>
            <a:ext cx="6094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Dataset:</a:t>
            </a:r>
          </a:p>
          <a:p>
            <a:endParaRPr lang="zh-CN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036D3C-6D0A-4934-8DEA-E58DFCD43CEA}"/>
              </a:ext>
            </a:extLst>
          </p:cNvPr>
          <p:cNvSpPr txBox="1"/>
          <p:nvPr/>
        </p:nvSpPr>
        <p:spPr>
          <a:xfrm>
            <a:off x="483706" y="4389765"/>
            <a:ext cx="114449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+mj-lt"/>
              </a:rPr>
              <a:t>Sugarcane Resource:  A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+mj-lt"/>
              </a:rPr>
              <a:t>ustralian and Brazilian germplasm from 2013-2017</a:t>
            </a:r>
          </a:p>
          <a:p>
            <a:endParaRPr lang="en-US" altLang="zh-CN" sz="1600" b="0" i="0" dirty="0">
              <a:solidFill>
                <a:srgbClr val="333333"/>
              </a:solidFill>
              <a:effectLst/>
              <a:latin typeface="+mj-lt"/>
            </a:endParaRPr>
          </a:p>
          <a:p>
            <a:r>
              <a:rPr lang="en-US" altLang="zh-CN" sz="1600" dirty="0">
                <a:solidFill>
                  <a:schemeClr val="accent4"/>
                </a:solidFill>
                <a:latin typeface="+mj-lt"/>
              </a:rPr>
              <a:t>		</a:t>
            </a:r>
            <a:r>
              <a:rPr lang="en-US" altLang="zh-CN" sz="1600" dirty="0">
                <a:solidFill>
                  <a:srgbClr val="333333"/>
                </a:solidFill>
                <a:latin typeface="+mj-lt"/>
              </a:rPr>
              <a:t>Totally 2909 clones;</a:t>
            </a:r>
          </a:p>
          <a:p>
            <a:r>
              <a:rPr lang="en-US" altLang="zh-CN" sz="1600" dirty="0">
                <a:solidFill>
                  <a:srgbClr val="333333"/>
                </a:solidFill>
                <a:latin typeface="+mj-lt"/>
              </a:rPr>
              <a:t>		25753 high-quality SNPs;</a:t>
            </a:r>
          </a:p>
          <a:p>
            <a:r>
              <a:rPr lang="en-US" altLang="zh-CN" sz="1600" dirty="0">
                <a:solidFill>
                  <a:srgbClr val="333333"/>
                </a:solidFill>
                <a:latin typeface="+mj-lt"/>
              </a:rPr>
              <a:t>		Other non-genetic factors;</a:t>
            </a:r>
          </a:p>
          <a:p>
            <a:r>
              <a:rPr lang="en-US" altLang="zh-CN" sz="1600" dirty="0">
                <a:solidFill>
                  <a:srgbClr val="333333"/>
                </a:solidFill>
                <a:latin typeface="+mj-lt"/>
              </a:rPr>
              <a:t>		3 quantitative traits.</a:t>
            </a:r>
            <a:endParaRPr lang="en-US" altLang="zh-CN" sz="1600" dirty="0">
              <a:solidFill>
                <a:schemeClr val="accent4"/>
              </a:solidFill>
              <a:latin typeface="+mj-lt"/>
            </a:endParaRP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60A8BD32-ACA8-410A-8248-7EBE354E0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959806"/>
              </p:ext>
            </p:extLst>
          </p:nvPr>
        </p:nvGraphicFramePr>
        <p:xfrm>
          <a:off x="1271464" y="6046970"/>
          <a:ext cx="7852792" cy="350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7592">
                  <a:extLst>
                    <a:ext uri="{9D8B030D-6E8A-4147-A177-3AD203B41FA5}">
                      <a16:colId xmlns:a16="http://schemas.microsoft.com/office/drawing/2014/main" val="207422259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35518950"/>
                    </a:ext>
                  </a:extLst>
                </a:gridCol>
                <a:gridCol w="797024">
                  <a:extLst>
                    <a:ext uri="{9D8B030D-6E8A-4147-A177-3AD203B41FA5}">
                      <a16:colId xmlns:a16="http://schemas.microsoft.com/office/drawing/2014/main" val="3119450771"/>
                    </a:ext>
                  </a:extLst>
                </a:gridCol>
                <a:gridCol w="422176">
                  <a:extLst>
                    <a:ext uri="{9D8B030D-6E8A-4147-A177-3AD203B41FA5}">
                      <a16:colId xmlns:a16="http://schemas.microsoft.com/office/drawing/2014/main" val="125127518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6457917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4128664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6608488"/>
                    </a:ext>
                  </a:extLst>
                </a:gridCol>
                <a:gridCol w="701352">
                  <a:extLst>
                    <a:ext uri="{9D8B030D-6E8A-4147-A177-3AD203B41FA5}">
                      <a16:colId xmlns:a16="http://schemas.microsoft.com/office/drawing/2014/main" val="3356358645"/>
                    </a:ext>
                  </a:extLst>
                </a:gridCol>
                <a:gridCol w="517848">
                  <a:extLst>
                    <a:ext uri="{9D8B030D-6E8A-4147-A177-3AD203B41FA5}">
                      <a16:colId xmlns:a16="http://schemas.microsoft.com/office/drawing/2014/main" val="326040068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0635463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320378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080817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37747166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Series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Region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Trial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Crop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Clone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CCSBlup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TCHBlup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FibreBlup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III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5911584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u="none" strike="noStrike">
                          <a:effectLst/>
                        </a:rPr>
                        <a:t>2013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BAB13-33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1R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MQ239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u="none" strike="noStrike">
                          <a:effectLst/>
                        </a:rPr>
                        <a:t>-0.5802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u="none" strike="noStrike">
                          <a:effectLst/>
                        </a:rPr>
                        <a:t>16.5619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u="none" strike="noStrike">
                          <a:effectLst/>
                        </a:rPr>
                        <a:t>4.0233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2841856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1FD03AD-A587-400C-9A52-83BDD11CE456}"/>
              </a:ext>
            </a:extLst>
          </p:cNvPr>
          <p:cNvSpPr txBox="1"/>
          <p:nvPr/>
        </p:nvSpPr>
        <p:spPr>
          <a:xfrm>
            <a:off x="7774945" y="4343598"/>
            <a:ext cx="26986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Train Set: 2013-2015</a:t>
            </a:r>
          </a:p>
          <a:p>
            <a:r>
              <a:rPr lang="en-US" altLang="zh-CN" sz="1200" dirty="0">
                <a:solidFill>
                  <a:schemeClr val="accent2"/>
                </a:solidFill>
              </a:rPr>
              <a:t>Valid Set: 2017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51D4B3-5A10-43CD-92C9-1B6DEE62BDF0}"/>
              </a:ext>
            </a:extLst>
          </p:cNvPr>
          <p:cNvSpPr txBox="1"/>
          <p:nvPr/>
        </p:nvSpPr>
        <p:spPr>
          <a:xfrm>
            <a:off x="6235161" y="6346535"/>
            <a:ext cx="30795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One Clone might have multiple records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72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C3DFA6F-2328-0344-ADD6-5AAD0B6D63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OneHotEncoder</a:t>
            </a:r>
            <a:r>
              <a:rPr lang="en-US" dirty="0"/>
              <a:t> Function:</a:t>
            </a:r>
          </a:p>
          <a:p>
            <a:endParaRPr lang="en-US" dirty="0"/>
          </a:p>
          <a:p>
            <a:r>
              <a:rPr lang="en-US" dirty="0"/>
              <a:t>Transform GENOTYPE markers to 4 binary channels. (The 4</a:t>
            </a:r>
            <a:r>
              <a:rPr lang="en-US" baseline="30000" dirty="0"/>
              <a:t>th</a:t>
            </a:r>
            <a:r>
              <a:rPr lang="en-US" dirty="0"/>
              <a:t> channel is for missed data)</a:t>
            </a:r>
          </a:p>
          <a:p>
            <a:r>
              <a:rPr lang="en-US" dirty="0"/>
              <a:t>	e.g. 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Transformation 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A98B0D5-D91F-4233-A5F6-84023E7F9C0F}"/>
              </a:ext>
            </a:extLst>
          </p:cNvPr>
          <p:cNvGraphicFramePr>
            <a:graphicFrameLocks noGrp="1"/>
          </p:cNvGraphicFramePr>
          <p:nvPr/>
        </p:nvGraphicFramePr>
        <p:xfrm>
          <a:off x="2270183" y="2996952"/>
          <a:ext cx="3822700" cy="701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4700">
                  <a:extLst>
                    <a:ext uri="{9D8B030D-6E8A-4147-A177-3AD203B41FA5}">
                      <a16:colId xmlns:a16="http://schemas.microsoft.com/office/drawing/2014/main" val="324800926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011263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650499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957921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2451061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29549192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III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5346311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MQ239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8182257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Q250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7758252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QN07-1046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6219952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5087C81-30ED-42FC-A347-15E807C24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071124"/>
              </p:ext>
            </p:extLst>
          </p:nvPr>
        </p:nvGraphicFramePr>
        <p:xfrm>
          <a:off x="2063552" y="4036356"/>
          <a:ext cx="4432300" cy="2278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4700">
                  <a:extLst>
                    <a:ext uri="{9D8B030D-6E8A-4147-A177-3AD203B41FA5}">
                      <a16:colId xmlns:a16="http://schemas.microsoft.com/office/drawing/2014/main" val="359921065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1800984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7462069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61158528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948872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2643391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95328640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Channel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III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799686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MQ239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AA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747493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2232787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8804304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658567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Q250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AA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6156131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547587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5570584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3106267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QN07-1046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AA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2518206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215424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4532831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69923201"/>
                  </a:ext>
                </a:extLst>
              </a:tr>
            </a:tbl>
          </a:graphicData>
        </a:graphic>
      </p:graphicFrame>
      <p:sp>
        <p:nvSpPr>
          <p:cNvPr id="4" name="Arrow: Down 3">
            <a:extLst>
              <a:ext uri="{FF2B5EF4-FFF2-40B4-BE49-F238E27FC236}">
                <a16:creationId xmlns:a16="http://schemas.microsoft.com/office/drawing/2014/main" id="{4B197305-64AE-42F3-AC4D-F2DC84965D66}"/>
              </a:ext>
            </a:extLst>
          </p:cNvPr>
          <p:cNvSpPr/>
          <p:nvPr/>
        </p:nvSpPr>
        <p:spPr>
          <a:xfrm>
            <a:off x="4079776" y="3697992"/>
            <a:ext cx="144016" cy="32347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50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2EA2834A-796B-9044-8DC3-7F64C2EB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Hyper-Parameter Selection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F14293-1894-4127-84FA-15D3E54806F4}"/>
              </a:ext>
            </a:extLst>
          </p:cNvPr>
          <p:cNvSpPr txBox="1"/>
          <p:nvPr/>
        </p:nvSpPr>
        <p:spPr>
          <a:xfrm>
            <a:off x="5519936" y="1844824"/>
            <a:ext cx="806489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NN Optimizers: </a:t>
            </a:r>
            <a:r>
              <a:rPr lang="en-US" altLang="zh-CN" dirty="0" err="1"/>
              <a:t>RMSProp</a:t>
            </a:r>
            <a:r>
              <a:rPr lang="en-US" altLang="zh-CN" dirty="0"/>
              <a:t> (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Root Mean Square Prop)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Metrics: Mean Squared Error &amp; Pearson’s correlation</a:t>
            </a:r>
          </a:p>
          <a:p>
            <a:r>
              <a:rPr lang="en-US" altLang="zh-CN" dirty="0"/>
              <a:t>50 Epochs / per NN model ~ round</a:t>
            </a:r>
          </a:p>
          <a:p>
            <a:r>
              <a:rPr lang="en-US" altLang="zh-CN" dirty="0"/>
              <a:t>10 Round for estimating mean performance</a:t>
            </a:r>
          </a:p>
          <a:p>
            <a:endParaRPr lang="en-US" altLang="zh-CN" dirty="0"/>
          </a:p>
          <a:p>
            <a:r>
              <a:rPr lang="en-US" altLang="zh-CN" dirty="0"/>
              <a:t>Convolutional layer:</a:t>
            </a:r>
          </a:p>
          <a:p>
            <a:r>
              <a:rPr lang="en-US" altLang="zh-CN" dirty="0"/>
              <a:t>1</a:t>
            </a:r>
            <a:r>
              <a:rPr lang="en-US" altLang="zh-CN" baseline="30000" dirty="0"/>
              <a:t>st</a:t>
            </a:r>
            <a:r>
              <a:rPr lang="en-US" altLang="zh-CN" dirty="0"/>
              <a:t> Conv layer: 64 filters, 5 kernel size, 3x1 step</a:t>
            </a:r>
          </a:p>
          <a:p>
            <a:endParaRPr lang="en-US" altLang="zh-CN" dirty="0"/>
          </a:p>
          <a:p>
            <a:r>
              <a:rPr lang="en-US" altLang="zh-CN" dirty="0" err="1"/>
              <a:t>Maxpooling</a:t>
            </a:r>
            <a:r>
              <a:rPr lang="en-US" altLang="zh-CN" dirty="0"/>
              <a:t> layer (2x1 pooling size)</a:t>
            </a:r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en-US" altLang="zh-CN" baseline="30000" dirty="0"/>
              <a:t>nd</a:t>
            </a:r>
            <a:r>
              <a:rPr lang="en-US" altLang="zh-CN" dirty="0"/>
              <a:t> Conv layer: 128 filters, 3 kernel size, 3x1 step</a:t>
            </a:r>
          </a:p>
          <a:p>
            <a:endParaRPr lang="en-US" altLang="zh-CN" dirty="0"/>
          </a:p>
          <a:p>
            <a:r>
              <a:rPr lang="en-US" altLang="zh-CN" dirty="0" err="1"/>
              <a:t>Maxpooling</a:t>
            </a:r>
            <a:r>
              <a:rPr lang="en-US" altLang="zh-CN" dirty="0"/>
              <a:t> layer (2x1 pooling size)</a:t>
            </a:r>
          </a:p>
          <a:p>
            <a:endParaRPr lang="en-US" altLang="zh-CN" dirty="0"/>
          </a:p>
          <a:p>
            <a:r>
              <a:rPr lang="en-US" altLang="zh-CN" dirty="0"/>
              <a:t>Dropout Rate 0.2</a:t>
            </a:r>
          </a:p>
          <a:p>
            <a:endParaRPr lang="zh-CN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83F908-8FF0-44F5-8AEB-14E6503F2AB8}"/>
              </a:ext>
            </a:extLst>
          </p:cNvPr>
          <p:cNvGrpSpPr/>
          <p:nvPr/>
        </p:nvGrpSpPr>
        <p:grpSpPr>
          <a:xfrm>
            <a:off x="491225" y="2893541"/>
            <a:ext cx="4083640" cy="3176262"/>
            <a:chOff x="572200" y="1840869"/>
            <a:chExt cx="4083640" cy="317626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BB1A49F-F052-4950-9155-F4A729E50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2200" y="1840869"/>
              <a:ext cx="3154953" cy="317626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8C86EFE-7DFB-4B09-8FC4-997B8B47ACD6}"/>
                </a:ext>
              </a:extLst>
            </p:cNvPr>
            <p:cNvSpPr txBox="1"/>
            <p:nvPr/>
          </p:nvSpPr>
          <p:spPr>
            <a:xfrm>
              <a:off x="1127448" y="4293096"/>
              <a:ext cx="352839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</a:rPr>
                <a:t>Number of trees in Random Forest</a:t>
              </a:r>
              <a:endParaRPr lang="zh-CN" altLang="en-US" sz="1200" dirty="0">
                <a:solidFill>
                  <a:schemeClr val="accent2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F7DC4A-36F5-4300-9DEB-1EEBE274C81C}"/>
                </a:ext>
              </a:extLst>
            </p:cNvPr>
            <p:cNvSpPr txBox="1"/>
            <p:nvPr/>
          </p:nvSpPr>
          <p:spPr>
            <a:xfrm>
              <a:off x="1422396" y="2708920"/>
              <a:ext cx="216024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200" dirty="0" err="1">
                  <a:solidFill>
                    <a:schemeClr val="accent2"/>
                  </a:solidFill>
                </a:rPr>
                <a:t>n_layers</a:t>
              </a:r>
              <a:r>
                <a:rPr lang="en-US" altLang="zh-CN" sz="1200" dirty="0">
                  <a:solidFill>
                    <a:schemeClr val="accent2"/>
                  </a:solidFill>
                </a:rPr>
                <a:t> in the MLP</a:t>
              </a:r>
            </a:p>
            <a:p>
              <a:r>
                <a:rPr lang="en-US" altLang="zh-CN" sz="1200" dirty="0" err="1">
                  <a:solidFill>
                    <a:schemeClr val="accent2"/>
                  </a:solidFill>
                </a:rPr>
                <a:t>n_units</a:t>
              </a:r>
              <a:r>
                <a:rPr lang="en-US" altLang="zh-CN" sz="1200" dirty="0">
                  <a:solidFill>
                    <a:schemeClr val="accent2"/>
                  </a:solidFill>
                </a:rPr>
                <a:t> in each MLP layers 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00602E8-0222-4D61-AAC2-96D2E0800691}"/>
              </a:ext>
            </a:extLst>
          </p:cNvPr>
          <p:cNvSpPr txBox="1"/>
          <p:nvPr/>
        </p:nvSpPr>
        <p:spPr>
          <a:xfrm>
            <a:off x="263352" y="1678019"/>
            <a:ext cx="45365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Hypothesis:</a:t>
            </a:r>
          </a:p>
          <a:p>
            <a:r>
              <a:rPr lang="en-US" altLang="zh-CN" dirty="0"/>
              <a:t>Editing hyper-parameters in CNN/MLP/RF could help predicting traits.</a:t>
            </a:r>
            <a:endParaRPr lang="zh-CN" altLang="en-US" dirty="0"/>
          </a:p>
        </p:txBody>
      </p:sp>
      <p:pic>
        <p:nvPicPr>
          <p:cNvPr id="5122" name="Picture 2" descr="Understanding RMSprop — faster neural network learning | by Vitaly Bushaev  | Towards Data Science">
            <a:extLst>
              <a:ext uri="{FF2B5EF4-FFF2-40B4-BE49-F238E27FC236}">
                <a16:creationId xmlns:a16="http://schemas.microsoft.com/office/drawing/2014/main" id="{B7A74C78-2FC8-451A-BAD8-C8FA21DFA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2295685"/>
            <a:ext cx="729615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6A072015-01AF-4C4C-B1E4-464E3B65E93C}"/>
              </a:ext>
            </a:extLst>
          </p:cNvPr>
          <p:cNvSpPr/>
          <p:nvPr/>
        </p:nvSpPr>
        <p:spPr>
          <a:xfrm>
            <a:off x="10773440" y="1844824"/>
            <a:ext cx="147096" cy="14401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37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B15015-9A40-4E07-9125-0FA3FAAAD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Comparison within methods</a:t>
            </a:r>
            <a:endParaRPr lang="zh-CN" alt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DA7F2AF-F3CC-4A17-BD1B-1E7F3E631D4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/>
          <a:stretch/>
        </p:blipFill>
        <p:spPr>
          <a:xfrm>
            <a:off x="911424" y="1615656"/>
            <a:ext cx="10369152" cy="418907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3EE5F4-8119-44D1-9E1C-E1192F78D683}"/>
              </a:ext>
            </a:extLst>
          </p:cNvPr>
          <p:cNvSpPr txBox="1"/>
          <p:nvPr/>
        </p:nvSpPr>
        <p:spPr>
          <a:xfrm>
            <a:off x="5735961" y="1533581"/>
            <a:ext cx="482453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MLP parameters: </a:t>
            </a:r>
            <a:r>
              <a:rPr lang="en-US" altLang="zh-CN" sz="1200" dirty="0" err="1">
                <a:solidFill>
                  <a:schemeClr val="accent2"/>
                </a:solidFill>
              </a:rPr>
              <a:t>n_layers</a:t>
            </a:r>
            <a:r>
              <a:rPr lang="en-US" altLang="zh-CN" sz="1200" dirty="0">
                <a:solidFill>
                  <a:schemeClr val="accent2"/>
                </a:solidFill>
              </a:rPr>
              <a:t> = 5, </a:t>
            </a:r>
            <a:r>
              <a:rPr lang="en-US" altLang="zh-CN" sz="1200" dirty="0" err="1">
                <a:solidFill>
                  <a:schemeClr val="accent2"/>
                </a:solidFill>
              </a:rPr>
              <a:t>n_units</a:t>
            </a:r>
            <a:r>
              <a:rPr lang="en-US" altLang="zh-CN" sz="1200" dirty="0">
                <a:solidFill>
                  <a:schemeClr val="accent2"/>
                </a:solidFill>
              </a:rPr>
              <a:t> = 8; RF n_features:2000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057BF-5261-4090-B446-EAFCD3E1ED11}"/>
              </a:ext>
            </a:extLst>
          </p:cNvPr>
          <p:cNvSpPr txBox="1"/>
          <p:nvPr/>
        </p:nvSpPr>
        <p:spPr>
          <a:xfrm>
            <a:off x="911424" y="5733256"/>
            <a:ext cx="9937104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Yadav, S., Wei, X., Joyce, P. </a:t>
            </a:r>
            <a:r>
              <a:rPr lang="en-US" altLang="zh-CN" sz="1100" i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et al.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 Improved genomic prediction of clonal performance in sugarcane by exploiting non-additive genetic effects. </a:t>
            </a:r>
            <a:r>
              <a:rPr lang="en-US" altLang="zh-CN" sz="1100" i="1" dirty="0" err="1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Theor</a:t>
            </a:r>
            <a:r>
              <a:rPr lang="en-US" altLang="zh-CN" sz="1100" i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 Appl Genet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 </a:t>
            </a:r>
            <a:r>
              <a:rPr lang="en-US" altLang="zh-CN" sz="1100" b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134, 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2235–2252 (2021). </a:t>
            </a:r>
            <a:r>
              <a:rPr lang="en-US" altLang="zh-CN" sz="1100" u="sng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hlinkClick r:id="rId3"/>
              </a:rPr>
              <a:t>https://doi.org/10.1007/s00122-021-03822-1</a:t>
            </a:r>
            <a:endParaRPr lang="zh-CN" altLang="zh-CN" sz="1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Calibri" panose="020F0502020204030204" pitchFamily="34" charset="0"/>
            </a:endParaRPr>
          </a:p>
          <a:p>
            <a:pPr algn="just"/>
            <a:r>
              <a:rPr lang="en-US" altLang="zh-CN" sz="1100" dirty="0"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Calibri" panose="020F0502020204030204" pitchFamily="34" charset="0"/>
            </a:endParaRPr>
          </a:p>
          <a:p>
            <a:pPr algn="just"/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Hayes, B.J., Wei, X., Joyce, P. </a:t>
            </a:r>
            <a:r>
              <a:rPr lang="en-US" altLang="zh-CN" sz="1100" i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et al.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 Accuracy of genomic prediction of complex traits in sugarcane. </a:t>
            </a:r>
            <a:r>
              <a:rPr lang="en-US" altLang="zh-CN" sz="1100" i="1" dirty="0" err="1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Theor</a:t>
            </a:r>
            <a:r>
              <a:rPr lang="en-US" altLang="zh-CN" sz="1100" i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 Appl Genet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 </a:t>
            </a:r>
            <a:r>
              <a:rPr lang="en-US" altLang="zh-CN" sz="1100" b="1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134, </a:t>
            </a:r>
            <a:r>
              <a:rPr lang="en-US" altLang="zh-CN" sz="1100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1455–1462 (2021). </a:t>
            </a:r>
            <a:r>
              <a:rPr lang="en-US" altLang="zh-CN" sz="1100" u="sng" dirty="0">
                <a:solidFill>
                  <a:srgbClr val="333333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hlinkClick r:id="rId4"/>
              </a:rPr>
              <a:t>https://doi.org/10.1007/s00122-021-03782-6</a:t>
            </a:r>
            <a:endParaRPr lang="zh-CN" altLang="zh-CN" sz="1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EF5422-E4D5-451D-B8DF-65D5FE8732EE}"/>
              </a:ext>
            </a:extLst>
          </p:cNvPr>
          <p:cNvSpPr txBox="1"/>
          <p:nvPr/>
        </p:nvSpPr>
        <p:spPr>
          <a:xfrm>
            <a:off x="11302557" y="3362508"/>
            <a:ext cx="7200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accent2"/>
                </a:solidFill>
              </a:rPr>
              <a:t>GBLUP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2970AFA0-5619-492E-8407-72A9A511D562}"/>
              </a:ext>
            </a:extLst>
          </p:cNvPr>
          <p:cNvSpPr/>
          <p:nvPr/>
        </p:nvSpPr>
        <p:spPr>
          <a:xfrm>
            <a:off x="11302557" y="3212976"/>
            <a:ext cx="50027" cy="57606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60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1247A"/>
      </a:accent1>
      <a:accent2>
        <a:srgbClr val="E62645"/>
      </a:accent2>
      <a:accent3>
        <a:srgbClr val="00A2C7"/>
      </a:accent3>
      <a:accent4>
        <a:srgbClr val="EB602B"/>
      </a:accent4>
      <a:accent5>
        <a:srgbClr val="4085C6"/>
      </a:accent5>
      <a:accent6>
        <a:srgbClr val="2EA836"/>
      </a:accent6>
      <a:hlink>
        <a:srgbClr val="51247A"/>
      </a:hlink>
      <a:folHlink>
        <a:srgbClr val="51247A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Q PowerPoint Template v4.potx" id="{EB40B91F-2F7C-4628-893D-3539496D6C6A}" vid="{691CE4A2-4C6F-4895-A94C-37E246F52C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9662b4b1-0d43-460e-82ae-efa574a4cbe3">A customisable QBI-specific version of the offical UQ powerpoint template</Description0>
    <PublishingExpirationDate xmlns="http://schemas.microsoft.com/sharepoint/v3" xsi:nil="true"/>
    <PublishingStartDate xmlns="http://schemas.microsoft.com/sharepoint/v3" xsi:nil="true"/>
    <m1b8f0e439914594a4fe1d281c11c11e xmlns="9662b4b1-0d43-460e-82ae-efa574a4cbe3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CommunicationAndEvents</TermName>
          <TermId xmlns="http://schemas.microsoft.com/office/infopath/2007/PartnerControls">75b7ada2-597e-4778-91d4-34c96dac72d3</TermId>
        </TermInfo>
      </Terms>
    </m1b8f0e439914594a4fe1d281c11c11e>
    <TaxCatchAll xmlns="6aaa322d-8a2a-4dc5-bad7-6c2f8dce476a">
      <Value>3</Value>
    </TaxCatchAl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p:Policy xmlns:p="office.server.policy" id="" local="true">
  <p:Name>Document</p:Name>
  <p:Description/>
  <p:Statement/>
  <p:PolicyItems>
    <p:PolicyItem featureId="Microsoft.Office.RecordsManagement.PolicyFeatures.PolicyAudit" staticId="0x01010054F961A401A14A459A40B2C1DFF5FF0F|937198175" UniqueId="bb77a6e9-00ba-48db-b6da-312edb9acfd3">
      <p:Name>Auditing</p:Name>
      <p:Description>Audits user actions on documents and list items to the Audit Log.</p:Description>
      <p:CustomData>
        <Audit>
          <View/>
        </Audit>
      </p:CustomData>
    </p:PolicyItem>
  </p:PolicyItems>
</p:Policy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F961A401A14A459A40B2C1DFF5FF0F" ma:contentTypeVersion="12" ma:contentTypeDescription="Create a new document." ma:contentTypeScope="" ma:versionID="b7bda6a46d661c98bce493269c15d2d4">
  <xsd:schema xmlns:xsd="http://www.w3.org/2001/XMLSchema" xmlns:xs="http://www.w3.org/2001/XMLSchema" xmlns:p="http://schemas.microsoft.com/office/2006/metadata/properties" xmlns:ns1="http://schemas.microsoft.com/sharepoint/v3" xmlns:ns2="9662b4b1-0d43-460e-82ae-efa574a4cbe3" xmlns:ns3="6aaa322d-8a2a-4dc5-bad7-6c2f8dce476a" targetNamespace="http://schemas.microsoft.com/office/2006/metadata/properties" ma:root="true" ma:fieldsID="28f7e42db5fbf2eab6af02913c22e132" ns1:_="" ns2:_="" ns3:_="">
    <xsd:import namespace="http://schemas.microsoft.com/sharepoint/v3"/>
    <xsd:import namespace="9662b4b1-0d43-460e-82ae-efa574a4cbe3"/>
    <xsd:import namespace="6aaa322d-8a2a-4dc5-bad7-6c2f8dce476a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Description0" minOccurs="0"/>
                <xsd:element ref="ns2:m1b8f0e439914594a4fe1d281c11c11e" minOccurs="0"/>
                <xsd:element ref="ns3:TaxCatchAll" minOccurs="0"/>
                <xsd:element ref="ns1:_dlc_Exemp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 ma:readOnly="fals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 ma:readOnly="false">
      <xsd:simpleType>
        <xsd:restriction base="dms:Unknown"/>
      </xsd:simpleType>
    </xsd:element>
    <xsd:element name="_dlc_Exempt" ma:index="14" nillable="true" ma:displayName="Exempt from Policy" ma:hidden="true" ma:internalName="_dlc_Exempt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62b4b1-0d43-460e-82ae-efa574a4cbe3" elementFormDefault="qualified">
    <xsd:import namespace="http://schemas.microsoft.com/office/2006/documentManagement/types"/>
    <xsd:import namespace="http://schemas.microsoft.com/office/infopath/2007/PartnerControls"/>
    <xsd:element name="Description0" ma:index="10" nillable="true" ma:displayName="Description" ma:internalName="Description0">
      <xsd:simpleType>
        <xsd:restriction base="dms:Note">
          <xsd:maxLength value="255"/>
        </xsd:restriction>
      </xsd:simpleType>
    </xsd:element>
    <xsd:element name="m1b8f0e439914594a4fe1d281c11c11e" ma:index="12" nillable="true" ma:taxonomy="true" ma:internalName="m1b8f0e439914594a4fe1d281c11c11e" ma:taxonomyFieldName="Tags" ma:displayName="Tags" ma:default="" ma:fieldId="{61b8f0e4-3991-4594-a4fe-1d281c11c11e}" ma:taxonomyMulti="true" ma:sspId="40ea9e15-17fa-461f-abde-ba6ed5976ad5" ma:termSetId="bc01f50d-2d4c-4b22-b4f6-72061c8997c3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aa322d-8a2a-4dc5-bad7-6c2f8dce476a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ea8255c9-e66f-471c-84af-cc875fa0017f}" ma:internalName="TaxCatchAll" ma:showField="CatchAllData" ma:web="6aaa322d-8a2a-4dc5-bad7-6c2f8dce476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6267DF-040E-4B6E-8F1B-B75786BFB582}">
  <ds:schemaRefs>
    <ds:schemaRef ds:uri="http://www.w3.org/XML/1998/namespace"/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6aaa322d-8a2a-4dc5-bad7-6c2f8dce476a"/>
    <ds:schemaRef ds:uri="9662b4b1-0d43-460e-82ae-efa574a4cbe3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3325421-1410-40FC-A6E4-B8F2843344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5E5F2B-08CA-44A8-909C-8F8C96AD14CB}">
  <ds:schemaRefs>
    <ds:schemaRef ds:uri="office.server.policy"/>
  </ds:schemaRefs>
</ds:datastoreItem>
</file>

<file path=customXml/itemProps4.xml><?xml version="1.0" encoding="utf-8"?>
<ds:datastoreItem xmlns:ds="http://schemas.openxmlformats.org/officeDocument/2006/customXml" ds:itemID="{87FC187A-EC6E-4FC7-817D-5031798949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662b4b1-0d43-460e-82ae-efa574a4cbe3"/>
    <ds:schemaRef ds:uri="6aaa322d-8a2a-4dc5-bad7-6c2f8dce47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UQ PowerPoint Template v4</Template>
  <TotalTime>1794</TotalTime>
  <Words>1045</Words>
  <Application>Microsoft Office PowerPoint</Application>
  <PresentationFormat>Widescreen</PresentationFormat>
  <Paragraphs>268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-apple-system</vt:lpstr>
      <vt:lpstr>Google Sans</vt:lpstr>
      <vt:lpstr>Helvetica Neue</vt:lpstr>
      <vt:lpstr>等线</vt:lpstr>
      <vt:lpstr>Arial</vt:lpstr>
      <vt:lpstr>Calibri</vt:lpstr>
      <vt:lpstr>Georgia</vt:lpstr>
      <vt:lpstr>Segoe UI</vt:lpstr>
      <vt:lpstr>Wingdings</vt:lpstr>
      <vt:lpstr>University of Queensland</vt:lpstr>
      <vt:lpstr>AI to optimize agricultural breeding</vt:lpstr>
      <vt:lpstr>INDEX</vt:lpstr>
      <vt:lpstr>Sugarcane</vt:lpstr>
      <vt:lpstr>Machine Learning</vt:lpstr>
      <vt:lpstr>Models</vt:lpstr>
      <vt:lpstr>Environment &amp; Dataset</vt:lpstr>
      <vt:lpstr>Data Transformation </vt:lpstr>
      <vt:lpstr>Hyper-Parameter Selection</vt:lpstr>
      <vt:lpstr>Comparison within methods</vt:lpstr>
      <vt:lpstr>MLP Performance</vt:lpstr>
      <vt:lpstr>CNN Performance</vt:lpstr>
      <vt:lpstr>Random Forest Performance</vt:lpstr>
      <vt:lpstr>Conclusions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QBI UQ PowerPoint template</dc:title>
  <dc:creator>Rebekah</dc:creator>
  <cp:lastModifiedBy>Chensong Chen</cp:lastModifiedBy>
  <cp:revision>98</cp:revision>
  <dcterms:created xsi:type="dcterms:W3CDTF">2018-09-28T01:38:30Z</dcterms:created>
  <dcterms:modified xsi:type="dcterms:W3CDTF">2021-11-23T06:08:30Z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0x01010054F961A401A14A459A40B2C1DFF5FF0F</vt:lpwstr>
  </property>
  <property fmtid="{D5CDD505-2E9C-101B-9397-08002B2CF9AE}" pid="3" name="Tags">
    <vt:lpwstr>3;#CommunicationAndEvents|75b7ada2-597e-4778-91d4-34c96dac72d3</vt:lpwstr>
  </property>
</Properties>
</file>

<file path=docProps/thumbnail.jpeg>
</file>